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8" r:id="rId3"/>
    <p:sldId id="259" r:id="rId4"/>
    <p:sldId id="260" r:id="rId5"/>
    <p:sldId id="265" r:id="rId6"/>
    <p:sldId id="261" r:id="rId7"/>
    <p:sldId id="262" r:id="rId8"/>
    <p:sldId id="263" r:id="rId9"/>
    <p:sldId id="264" r:id="rId10"/>
    <p:sldId id="266" r:id="rId11"/>
    <p:sldId id="270" r:id="rId12"/>
    <p:sldId id="268"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69"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267" r:id="rId53"/>
    <p:sldId id="309" r:id="rId5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395"/>
    <a:srgbClr val="BCAC6C"/>
    <a:srgbClr val="918F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8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C330FD-CC60-4EC5-AE95-59E9867998D9}" type="datetimeFigureOut">
              <a:rPr lang="es-MX" smtClean="0"/>
              <a:t>29/05/2013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235904-4C93-476B-802E-B156D35451FE}" type="slidenum">
              <a:rPr lang="es-MX" smtClean="0"/>
              <a:t>‹Nº›</a:t>
            </a:fld>
            <a:endParaRPr lang="es-MX"/>
          </a:p>
        </p:txBody>
      </p:sp>
    </p:spTree>
    <p:extLst>
      <p:ext uri="{BB962C8B-B14F-4D97-AF65-F5344CB8AC3E}">
        <p14:creationId xmlns:p14="http://schemas.microsoft.com/office/powerpoint/2010/main" val="207881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a:ln/>
        </p:spPr>
      </p:sp>
      <p:sp>
        <p:nvSpPr>
          <p:cNvPr id="194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1946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6EE087-D2A5-4479-9828-49E15C7F0FA5}" type="slidenum">
              <a:rPr lang="es-ES" smtClean="0"/>
              <a:pPr eaLnBrk="1" hangingPunct="1"/>
              <a:t>9</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2080865"/>
            <a:ext cx="7772400" cy="1470025"/>
          </a:xfrm>
          <a:prstGeom prst="rect">
            <a:avLst/>
          </a:prstGeom>
        </p:spPr>
        <p:txBody>
          <a:bodyPr/>
          <a:lstStyle>
            <a:lvl1pPr>
              <a:defRPr sz="3600"/>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153344" y="3836640"/>
            <a:ext cx="6400800" cy="1752600"/>
          </a:xfrm>
          <a:prstGeom prst="rect">
            <a:avLst/>
          </a:prstGeom>
        </p:spPr>
        <p:txBody>
          <a:bodyPr>
            <a:normAutofit/>
          </a:bodyPr>
          <a:lstStyle>
            <a:lvl1pPr marL="0" indent="0" algn="ct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241176" y="1254133"/>
            <a:ext cx="787241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41176" y="2468579"/>
            <a:ext cx="7858180" cy="376873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374848" y="6356351"/>
            <a:ext cx="1460848" cy="241001"/>
          </a:xfrm>
          <a:prstGeom prst="rect">
            <a:avLst/>
          </a:prstGeom>
        </p:spPr>
        <p:txBody>
          <a:bodyPr/>
          <a:lstStyle>
            <a:lvl1pPr>
              <a:defRPr sz="1400"/>
            </a:lvl1pPr>
          </a:lstStyle>
          <a:p>
            <a:fld id="{5BA28E99-AEF6-4118-A228-5CBCCBDD7A85}" type="datetimeFigureOut">
              <a:rPr lang="es-ES" smtClean="0"/>
              <a:pPr/>
              <a:t>29/05/2013</a:t>
            </a:fld>
            <a:endParaRPr lang="es-ES" dirty="0"/>
          </a:p>
        </p:txBody>
      </p:sp>
      <p:sp>
        <p:nvSpPr>
          <p:cNvPr id="5" name="4 Marcador de pie de página"/>
          <p:cNvSpPr>
            <a:spLocks noGrp="1"/>
          </p:cNvSpPr>
          <p:nvPr>
            <p:ph type="ftr" sz="quarter" idx="11"/>
          </p:nvPr>
        </p:nvSpPr>
        <p:spPr>
          <a:xfrm>
            <a:off x="3041848" y="6356351"/>
            <a:ext cx="1982580" cy="241001"/>
          </a:xfrm>
          <a:prstGeom prst="rect">
            <a:avLst/>
          </a:prstGeom>
        </p:spPr>
        <p:txBody>
          <a:bodyPr/>
          <a:lstStyle>
            <a:lvl1pPr>
              <a:defRPr sz="1400"/>
            </a:lvl1pPr>
          </a:lstStyle>
          <a:p>
            <a:endParaRPr lang="es-ES" dirty="0"/>
          </a:p>
        </p:txBody>
      </p:sp>
      <p:sp>
        <p:nvSpPr>
          <p:cNvPr id="6" name="5 Marcador de número de diapositiva"/>
          <p:cNvSpPr>
            <a:spLocks noGrp="1"/>
          </p:cNvSpPr>
          <p:nvPr>
            <p:ph type="sldNum" sz="quarter" idx="12"/>
          </p:nvPr>
        </p:nvSpPr>
        <p:spPr>
          <a:xfrm>
            <a:off x="6470848" y="6356351"/>
            <a:ext cx="1460848" cy="241001"/>
          </a:xfrm>
          <a:prstGeom prst="rect">
            <a:avLst/>
          </a:prstGeom>
        </p:spPr>
        <p:txBody>
          <a:bodyPr/>
          <a:lstStyle>
            <a:lvl1pPr>
              <a:defRPr sz="1400"/>
            </a:lvl1pPr>
          </a:lstStyle>
          <a:p>
            <a:fld id="{81026D3E-8F2B-4792-BD44-CA339CCB2B6B}"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122181" y="1268760"/>
            <a:ext cx="1906203" cy="4968552"/>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41177" y="1268760"/>
            <a:ext cx="5577408" cy="4968552"/>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8" name="3 Marcador de fecha"/>
          <p:cNvSpPr>
            <a:spLocks noGrp="1"/>
          </p:cNvSpPr>
          <p:nvPr>
            <p:ph type="dt" sz="half" idx="10"/>
          </p:nvPr>
        </p:nvSpPr>
        <p:spPr>
          <a:xfrm>
            <a:off x="374848" y="6356351"/>
            <a:ext cx="1460848" cy="241001"/>
          </a:xfrm>
          <a:prstGeom prst="rect">
            <a:avLst/>
          </a:prstGeom>
        </p:spPr>
        <p:txBody>
          <a:bodyPr/>
          <a:lstStyle>
            <a:lvl1pPr>
              <a:defRPr sz="1400"/>
            </a:lvl1pPr>
          </a:lstStyle>
          <a:p>
            <a:fld id="{5BA28E99-AEF6-4118-A228-5CBCCBDD7A85}" type="datetimeFigureOut">
              <a:rPr lang="es-ES" smtClean="0"/>
              <a:pPr/>
              <a:t>29/05/2013</a:t>
            </a:fld>
            <a:endParaRPr lang="es-ES" dirty="0"/>
          </a:p>
        </p:txBody>
      </p:sp>
      <p:sp>
        <p:nvSpPr>
          <p:cNvPr id="9" name="4 Marcador de pie de página"/>
          <p:cNvSpPr>
            <a:spLocks noGrp="1"/>
          </p:cNvSpPr>
          <p:nvPr>
            <p:ph type="ftr" sz="quarter" idx="11"/>
          </p:nvPr>
        </p:nvSpPr>
        <p:spPr>
          <a:xfrm>
            <a:off x="3041848" y="6356351"/>
            <a:ext cx="1982580" cy="241001"/>
          </a:xfrm>
          <a:prstGeom prst="rect">
            <a:avLst/>
          </a:prstGeom>
        </p:spPr>
        <p:txBody>
          <a:bodyPr/>
          <a:lstStyle>
            <a:lvl1pPr>
              <a:defRPr sz="1400"/>
            </a:lvl1pPr>
          </a:lstStyle>
          <a:p>
            <a:endParaRPr lang="es-ES" dirty="0"/>
          </a:p>
        </p:txBody>
      </p:sp>
      <p:sp>
        <p:nvSpPr>
          <p:cNvPr id="10" name="5 Marcador de número de diapositiva"/>
          <p:cNvSpPr>
            <a:spLocks noGrp="1"/>
          </p:cNvSpPr>
          <p:nvPr>
            <p:ph type="sldNum" sz="quarter" idx="12"/>
          </p:nvPr>
        </p:nvSpPr>
        <p:spPr>
          <a:xfrm>
            <a:off x="6470848" y="6356351"/>
            <a:ext cx="1460848" cy="241001"/>
          </a:xfrm>
          <a:prstGeom prst="rect">
            <a:avLst/>
          </a:prstGeom>
        </p:spPr>
        <p:txBody>
          <a:bodyPr/>
          <a:lstStyle>
            <a:lvl1pPr>
              <a:defRPr sz="1400"/>
            </a:lvl1pPr>
          </a:lstStyle>
          <a:p>
            <a:fld id="{81026D3E-8F2B-4792-BD44-CA339CCB2B6B}"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95536" y="1268760"/>
            <a:ext cx="7729534" cy="1143000"/>
          </a:xfrm>
          <a:prstGeom prst="rect">
            <a:avLst/>
          </a:prstGeom>
        </p:spPr>
        <p:txBody>
          <a:bodyPr>
            <a:noAutofit/>
          </a:bodyPr>
          <a:lstStyle>
            <a:lvl1pPr>
              <a:defRPr sz="2800"/>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395536" y="2483206"/>
            <a:ext cx="7715304" cy="3911609"/>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467544" y="4406900"/>
            <a:ext cx="7772400" cy="1362075"/>
          </a:xfrm>
          <a:prstGeom prst="rect">
            <a:avLst/>
          </a:prstGeom>
        </p:spPr>
        <p:txBody>
          <a:bodyPr anchor="t">
            <a:normAutofit/>
          </a:bodyPr>
          <a:lstStyle>
            <a:lvl1pPr algn="ctr">
              <a:defRPr sz="3200" b="1" cap="all"/>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67544" y="2906713"/>
            <a:ext cx="7772400" cy="1500187"/>
          </a:xfrm>
          <a:prstGeom prst="rect">
            <a:avLst/>
          </a:prstGeom>
        </p:spPr>
        <p:txBody>
          <a:bodyPr anchor="b"/>
          <a:lstStyle>
            <a:lvl1pPr marL="0" indent="0">
              <a:buNone/>
              <a:defRPr sz="2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395536" y="1071546"/>
            <a:ext cx="7872410" cy="1143000"/>
          </a:xfrm>
          <a:prstGeom prst="rect">
            <a:avLst/>
          </a:prstGeom>
        </p:spPr>
        <p:txBody>
          <a:bodyPr>
            <a:noAutofit/>
          </a:bodyPr>
          <a:lstStyle>
            <a:lvl1pPr>
              <a:defRPr sz="3200"/>
            </a:lvl1pPr>
          </a:lstStyle>
          <a:p>
            <a:r>
              <a:rPr lang="es-ES" dirty="0" smtClean="0"/>
              <a:t>Haga clic para modificar el estilo de título del patrón</a:t>
            </a:r>
            <a:endParaRPr lang="es-ES" dirty="0"/>
          </a:p>
        </p:txBody>
      </p:sp>
      <p:sp>
        <p:nvSpPr>
          <p:cNvPr id="3" name="2 Marcador de contenido"/>
          <p:cNvSpPr>
            <a:spLocks noGrp="1"/>
          </p:cNvSpPr>
          <p:nvPr>
            <p:ph sz="half" idx="1"/>
          </p:nvPr>
        </p:nvSpPr>
        <p:spPr>
          <a:xfrm>
            <a:off x="395536" y="2285992"/>
            <a:ext cx="3752848" cy="3911609"/>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contenido"/>
          <p:cNvSpPr>
            <a:spLocks noGrp="1"/>
          </p:cNvSpPr>
          <p:nvPr>
            <p:ph sz="half" idx="2"/>
          </p:nvPr>
        </p:nvSpPr>
        <p:spPr>
          <a:xfrm>
            <a:off x="4538940" y="2285992"/>
            <a:ext cx="3714776" cy="3840171"/>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95536" y="1071546"/>
            <a:ext cx="7786742" cy="1143000"/>
          </a:xfrm>
          <a:prstGeom prst="rect">
            <a:avLst/>
          </a:prstGeom>
        </p:spPr>
        <p:txBody>
          <a:bodyPr>
            <a:noAutofit/>
          </a:bodyPr>
          <a:lstStyle>
            <a:lvl1pPr>
              <a:defRPr sz="3200"/>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395536" y="2357430"/>
            <a:ext cx="3682998" cy="639762"/>
          </a:xfrm>
          <a:prstGeom prst="rect">
            <a:avLst/>
          </a:prstGeo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395536" y="3071809"/>
            <a:ext cx="3714776" cy="3054353"/>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4 Marcador de texto"/>
          <p:cNvSpPr>
            <a:spLocks noGrp="1"/>
          </p:cNvSpPr>
          <p:nvPr>
            <p:ph type="body" sz="quarter" idx="3"/>
          </p:nvPr>
        </p:nvSpPr>
        <p:spPr>
          <a:xfrm>
            <a:off x="4253188" y="2357430"/>
            <a:ext cx="3929090" cy="639762"/>
          </a:xfrm>
          <a:prstGeom prst="rect">
            <a:avLst/>
          </a:prstGeo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253188" y="3071809"/>
            <a:ext cx="3970337" cy="3054353"/>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0528" y="1493912"/>
            <a:ext cx="7943880" cy="1143000"/>
          </a:xfrm>
          <a:prstGeom prst="rect">
            <a:avLst/>
          </a:prstGeom>
        </p:spPr>
        <p:txBody>
          <a:bodyPr>
            <a:noAutofit/>
          </a:bodyPr>
          <a:lstStyle>
            <a:lvl1pPr>
              <a:defRPr sz="2800"/>
            </a:lvl1pPr>
          </a:lstStyle>
          <a:p>
            <a:r>
              <a:rPr lang="es-ES" dirty="0" smtClean="0"/>
              <a:t>Haga clic para modificar el estilo de título del patrón</a:t>
            </a:r>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03453" y="1268760"/>
            <a:ext cx="3008313" cy="1162050"/>
          </a:xfrm>
          <a:prstGeom prst="rect">
            <a:avLst/>
          </a:prstGeom>
        </p:spPr>
        <p:txBody>
          <a:bodyPr anchor="b"/>
          <a:lstStyle>
            <a:lvl1pPr algn="l">
              <a:defRPr sz="2000" b="1"/>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3546725" y="1268760"/>
            <a:ext cx="4643470" cy="5054617"/>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texto"/>
          <p:cNvSpPr>
            <a:spLocks noGrp="1"/>
          </p:cNvSpPr>
          <p:nvPr>
            <p:ph type="body" sz="half" idx="2"/>
          </p:nvPr>
        </p:nvSpPr>
        <p:spPr>
          <a:xfrm>
            <a:off x="395536" y="2483206"/>
            <a:ext cx="3008313" cy="384017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75656" y="5081736"/>
            <a:ext cx="5486400" cy="566738"/>
          </a:xfrm>
          <a:prstGeom prst="rect">
            <a:avLst/>
          </a:prstGeom>
        </p:spPr>
        <p:txBody>
          <a:bodyPr anchor="b">
            <a:noAutofit/>
          </a:bodyPr>
          <a:lstStyle>
            <a:lvl1pPr algn="l">
              <a:defRPr sz="1800" b="1"/>
            </a:lvl1pPr>
          </a:lstStyle>
          <a:p>
            <a:r>
              <a:rPr lang="es-ES" dirty="0" smtClean="0"/>
              <a:t>Haga clic para modificar el estilo de título del patrón</a:t>
            </a:r>
            <a:endParaRPr lang="es-ES" dirty="0"/>
          </a:p>
        </p:txBody>
      </p:sp>
      <p:sp>
        <p:nvSpPr>
          <p:cNvPr id="3" name="2 Marcador de posición de imagen"/>
          <p:cNvSpPr>
            <a:spLocks noGrp="1"/>
          </p:cNvSpPr>
          <p:nvPr>
            <p:ph type="pic" idx="1"/>
          </p:nvPr>
        </p:nvSpPr>
        <p:spPr>
          <a:xfrm>
            <a:off x="1475656" y="1281243"/>
            <a:ext cx="5486400" cy="372746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475656" y="5648474"/>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24 CuadroTexto"/>
          <p:cNvSpPr txBox="1"/>
          <p:nvPr userDrawn="1"/>
        </p:nvSpPr>
        <p:spPr>
          <a:xfrm>
            <a:off x="3929058" y="6500834"/>
            <a:ext cx="1071570" cy="215444"/>
          </a:xfrm>
          <a:prstGeom prst="rect">
            <a:avLst/>
          </a:prstGeom>
          <a:noFill/>
        </p:spPr>
        <p:txBody>
          <a:bodyPr wrap="square" rtlCol="0">
            <a:spAutoFit/>
          </a:bodyPr>
          <a:lstStyle/>
          <a:p>
            <a:r>
              <a:rPr lang="es-MX" sz="800" dirty="0" smtClean="0">
                <a:solidFill>
                  <a:schemeClr val="bg1"/>
                </a:solidFill>
              </a:rPr>
              <a:t>Cd. Madero 2009</a:t>
            </a:r>
            <a:endParaRPr lang="es-ES" sz="800" dirty="0">
              <a:solidFill>
                <a:schemeClr val="bg1"/>
              </a:solidFill>
            </a:endParaRPr>
          </a:p>
        </p:txBody>
      </p:sp>
      <p:cxnSp>
        <p:nvCxnSpPr>
          <p:cNvPr id="28" name="27 Conector recto"/>
          <p:cNvCxnSpPr/>
          <p:nvPr userDrawn="1"/>
        </p:nvCxnSpPr>
        <p:spPr>
          <a:xfrm rot="5400000">
            <a:off x="3643318" y="6715136"/>
            <a:ext cx="285728"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40 Rectángulo"/>
          <p:cNvSpPr/>
          <p:nvPr userDrawn="1"/>
        </p:nvSpPr>
        <p:spPr>
          <a:xfrm>
            <a:off x="8532440" y="1484784"/>
            <a:ext cx="484748" cy="4320480"/>
          </a:xfrm>
          <a:prstGeom prst="rect">
            <a:avLst/>
          </a:prstGeom>
        </p:spPr>
        <p:txBody>
          <a:bodyPr vert="vert270" wrap="square">
            <a:spAutoFit/>
          </a:bodyPr>
          <a:lstStyle/>
          <a:p>
            <a:pPr algn="r"/>
            <a:r>
              <a:rPr lang="es-MX" sz="1050" b="1" baseline="0" dirty="0" smtClean="0">
                <a:solidFill>
                  <a:schemeClr val="bg1"/>
                </a:solidFill>
              </a:rPr>
              <a:t>Asamblea General Ordinaria del Consejo Nacional de Directores</a:t>
            </a:r>
          </a:p>
          <a:p>
            <a:pPr algn="r"/>
            <a:r>
              <a:rPr lang="es-MX" sz="900" b="1" baseline="0" dirty="0" smtClean="0">
                <a:solidFill>
                  <a:schemeClr val="bg1"/>
                </a:solidFill>
              </a:rPr>
              <a:t>Hermosillo 2010</a:t>
            </a:r>
            <a:endParaRPr lang="es-ES" sz="900" b="1" dirty="0">
              <a:solidFill>
                <a:schemeClr val="bg1"/>
              </a:solidFill>
            </a:endParaRPr>
          </a:p>
        </p:txBody>
      </p:sp>
      <p:grpSp>
        <p:nvGrpSpPr>
          <p:cNvPr id="22" name="21 Grupo"/>
          <p:cNvGrpSpPr/>
          <p:nvPr userDrawn="1"/>
        </p:nvGrpSpPr>
        <p:grpSpPr>
          <a:xfrm rot="5400000">
            <a:off x="6033920" y="3819326"/>
            <a:ext cx="5857892" cy="219456"/>
            <a:chOff x="0" y="2811440"/>
            <a:chExt cx="4862513" cy="117475"/>
          </a:xfrm>
        </p:grpSpPr>
        <p:cxnSp>
          <p:nvCxnSpPr>
            <p:cNvPr id="37" name="36 Conector recto"/>
            <p:cNvCxnSpPr/>
            <p:nvPr userDrawn="1"/>
          </p:nvCxnSpPr>
          <p:spPr>
            <a:xfrm>
              <a:off x="0" y="2870178"/>
              <a:ext cx="4862513" cy="1587"/>
            </a:xfrm>
            <a:prstGeom prst="line">
              <a:avLst/>
            </a:prstGeom>
            <a:solidFill>
              <a:srgbClr val="1B416F"/>
            </a:solidFill>
            <a:ln w="3175">
              <a:solidFill>
                <a:srgbClr val="385395"/>
              </a:solidFill>
            </a:ln>
          </p:spPr>
          <p:style>
            <a:lnRef idx="2">
              <a:schemeClr val="accent1">
                <a:shade val="50000"/>
              </a:schemeClr>
            </a:lnRef>
            <a:fillRef idx="1">
              <a:schemeClr val="accent1"/>
            </a:fillRef>
            <a:effectRef idx="0">
              <a:schemeClr val="accent1"/>
            </a:effectRef>
            <a:fontRef idx="minor">
              <a:schemeClr val="lt1"/>
            </a:fontRef>
          </p:style>
        </p:cxnSp>
        <p:cxnSp>
          <p:nvCxnSpPr>
            <p:cNvPr id="38" name="37 Conector recto"/>
            <p:cNvCxnSpPr/>
            <p:nvPr userDrawn="1"/>
          </p:nvCxnSpPr>
          <p:spPr>
            <a:xfrm>
              <a:off x="0" y="2811440"/>
              <a:ext cx="4862513" cy="1588"/>
            </a:xfrm>
            <a:prstGeom prst="line">
              <a:avLst/>
            </a:prstGeom>
            <a:solidFill>
              <a:srgbClr val="1B416F"/>
            </a:solidFill>
            <a:ln w="3175">
              <a:solidFill>
                <a:srgbClr val="BCAC6C"/>
              </a:solidFill>
            </a:ln>
          </p:spPr>
          <p:style>
            <a:lnRef idx="2">
              <a:schemeClr val="accent1">
                <a:shade val="50000"/>
              </a:schemeClr>
            </a:lnRef>
            <a:fillRef idx="1">
              <a:schemeClr val="accent1"/>
            </a:fillRef>
            <a:effectRef idx="0">
              <a:schemeClr val="accent1"/>
            </a:effectRef>
            <a:fontRef idx="minor">
              <a:schemeClr val="lt1"/>
            </a:fontRef>
          </p:style>
        </p:cxnSp>
        <p:cxnSp>
          <p:nvCxnSpPr>
            <p:cNvPr id="39" name="38 Conector recto"/>
            <p:cNvCxnSpPr/>
            <p:nvPr userDrawn="1"/>
          </p:nvCxnSpPr>
          <p:spPr>
            <a:xfrm>
              <a:off x="0" y="2927328"/>
              <a:ext cx="4862513" cy="1587"/>
            </a:xfrm>
            <a:prstGeom prst="line">
              <a:avLst/>
            </a:prstGeom>
            <a:solidFill>
              <a:srgbClr val="1B416F"/>
            </a:solidFill>
            <a:ln w="3175">
              <a:solidFill>
                <a:srgbClr val="918F9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9" name="18 CuadroTexto"/>
          <p:cNvSpPr txBox="1"/>
          <p:nvPr userDrawn="1"/>
        </p:nvSpPr>
        <p:spPr>
          <a:xfrm>
            <a:off x="170277" y="311446"/>
            <a:ext cx="5680177" cy="400110"/>
          </a:xfrm>
          <a:prstGeom prst="rect">
            <a:avLst/>
          </a:prstGeom>
          <a:noFill/>
          <a:ln>
            <a:noFill/>
          </a:ln>
        </p:spPr>
        <p:txBody>
          <a:bodyPr wrap="square" rtlCol="0">
            <a:spAutoFit/>
          </a:bodyPr>
          <a:lstStyle/>
          <a:p>
            <a:pPr algn="l"/>
            <a:r>
              <a:rPr lang="es-MX" sz="2000" dirty="0" smtClean="0">
                <a:solidFill>
                  <a:schemeClr val="bg1"/>
                </a:solidFill>
                <a:latin typeface="EurekaSans-RegularCaps" pitchFamily="50" charset="0"/>
              </a:rPr>
              <a:t>Dirección</a:t>
            </a:r>
            <a:r>
              <a:rPr lang="es-MX" sz="2000" baseline="0" dirty="0" smtClean="0">
                <a:solidFill>
                  <a:schemeClr val="bg1"/>
                </a:solidFill>
                <a:latin typeface="EurekaSans-RegularCaps" pitchFamily="50" charset="0"/>
              </a:rPr>
              <a:t> General de Educación Superior Tecnológica</a:t>
            </a:r>
          </a:p>
        </p:txBody>
      </p:sp>
      <p:pic>
        <p:nvPicPr>
          <p:cNvPr id="15" name="14 Imagen" descr="nueva pleca.jpg"/>
          <p:cNvPicPr>
            <a:picLocks noChangeAspect="1"/>
          </p:cNvPicPr>
          <p:nvPr userDrawn="1"/>
        </p:nvPicPr>
        <p:blipFill>
          <a:blip r:embed="rId13"/>
          <a:stretch>
            <a:fillRect/>
          </a:stretch>
        </p:blipFill>
        <p:spPr>
          <a:xfrm>
            <a:off x="3209" y="-1"/>
            <a:ext cx="9140791" cy="1102407"/>
          </a:xfrm>
          <a:prstGeom prst="rect">
            <a:avLst/>
          </a:prstGeom>
        </p:spPr>
      </p:pic>
      <p:pic>
        <p:nvPicPr>
          <p:cNvPr id="14" name="13 Imagen" descr="logo1.png"/>
          <p:cNvPicPr>
            <a:picLocks noChangeAspect="1"/>
          </p:cNvPicPr>
          <p:nvPr userDrawn="1"/>
        </p:nvPicPr>
        <p:blipFill>
          <a:blip r:embed="rId14" cstate="print"/>
          <a:srcRect l="57369"/>
          <a:stretch>
            <a:fillRect/>
          </a:stretch>
        </p:blipFill>
        <p:spPr>
          <a:xfrm>
            <a:off x="0" y="2498451"/>
            <a:ext cx="4214778" cy="43595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gif"/><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amco.gov.co/amco/UserFiles/File/Indicadores/DESARROLLO%20ECONOMICO.pdf"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hyperlink" Target="mailto:nuabli@yahoo.com.mx)"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ChangeArrowheads="1"/>
          </p:cNvSpPr>
          <p:nvPr/>
        </p:nvSpPr>
        <p:spPr bwMode="auto">
          <a:xfrm>
            <a:off x="304800" y="4572000"/>
            <a:ext cx="8610600" cy="137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p>
            <a:pPr algn="ctr"/>
            <a:r>
              <a:rPr lang="es-MX" sz="4400" b="1" dirty="0">
                <a:solidFill>
                  <a:srgbClr val="4848DB"/>
                </a:solidFill>
              </a:rPr>
              <a:t>DIRECCION DE DESARROLLO PROFESIONAL (DDP)</a:t>
            </a:r>
          </a:p>
          <a:p>
            <a:pPr algn="ctr"/>
            <a:endParaRPr lang="es-MX" sz="4400" b="1" dirty="0">
              <a:solidFill>
                <a:srgbClr val="00B050"/>
              </a:solidFill>
              <a:cs typeface="Times New Roman" pitchFamily="18" charset="0"/>
            </a:endParaRPr>
          </a:p>
          <a:p>
            <a:pPr algn="ctr"/>
            <a:r>
              <a:rPr lang="es-MX" sz="3600" b="1" dirty="0">
                <a:solidFill>
                  <a:srgbClr val="00B050"/>
                </a:solidFill>
                <a:cs typeface="Times New Roman" pitchFamily="18" charset="0"/>
              </a:rPr>
              <a:t>DIRECCION GENERAL DE EDUCACIÓN SUPERIOR TECNOLÓGICA (DGEST)</a:t>
            </a:r>
            <a:endParaRPr lang="es-MX" sz="2400" b="1" dirty="0">
              <a:solidFill>
                <a:srgbClr val="00B050"/>
              </a:solidFill>
            </a:endParaRPr>
          </a:p>
        </p:txBody>
      </p:sp>
    </p:spTree>
    <p:extLst>
      <p:ext uri="{BB962C8B-B14F-4D97-AF65-F5344CB8AC3E}">
        <p14:creationId xmlns:p14="http://schemas.microsoft.com/office/powerpoint/2010/main" val="3257874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rganigr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39480"/>
            <a:ext cx="8295322" cy="36576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thales.cica.es/rd/Recursos/rd98/Matematicas/01/flechabaj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059617"/>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s://encrypted-tbn1.gstatic.com/images?q=tbn:ANd9GcSWqAWezJvda631anr4qUrtfJ-Orw8Yng6eStDbZ5jNKKPR9G5to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4797152"/>
            <a:ext cx="201622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400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rganigr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39480"/>
            <a:ext cx="8295322" cy="36576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thales.cica.es/rd/Recursos/rd98/Matematicas/01/flechabaj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117702"/>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0862" y="4869160"/>
            <a:ext cx="3063621" cy="189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http://www.kidsmoneystore.com/banks.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02702" y="4725144"/>
            <a:ext cx="1233594" cy="1233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556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rganigr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39480"/>
            <a:ext cx="8295322" cy="365767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398817"/>
            <a:ext cx="3031537" cy="234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769" y="5085184"/>
            <a:ext cx="3774735"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4 Conector recto de flecha"/>
          <p:cNvCxnSpPr/>
          <p:nvPr/>
        </p:nvCxnSpPr>
        <p:spPr>
          <a:xfrm flipH="1">
            <a:off x="4219161" y="4005064"/>
            <a:ext cx="1360951" cy="3937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a:endCxn id="1030" idx="0"/>
          </p:cNvCxnSpPr>
          <p:nvPr/>
        </p:nvCxnSpPr>
        <p:spPr>
          <a:xfrm>
            <a:off x="5580112" y="4005064"/>
            <a:ext cx="1641025" cy="10801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731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smtClean="0">
                <a:latin typeface="Adobe Caslon Pro Bold" pitchFamily="18" charset="0"/>
              </a:rPr>
              <a:t>IMPACTO INTERNACIONAL DE LOS PROYECTOS DEL EVENTO NACIONAL DE  INNOVACIÓN TECNOLÓGICA (ENIT)</a:t>
            </a:r>
            <a:endParaRPr lang="es-ES" dirty="0">
              <a:latin typeface="Adobe Caslon Pro Bold" pitchFamily="18" charset="0"/>
            </a:endParaRPr>
          </a:p>
        </p:txBody>
      </p:sp>
      <p:sp>
        <p:nvSpPr>
          <p:cNvPr id="5" name="4 Subtítulo"/>
          <p:cNvSpPr>
            <a:spLocks noGrp="1"/>
          </p:cNvSpPr>
          <p:nvPr>
            <p:ph type="subTitle" idx="1"/>
          </p:nvPr>
        </p:nvSpPr>
        <p:spPr>
          <a:xfrm>
            <a:off x="1153344" y="4772744"/>
            <a:ext cx="6400800" cy="1752600"/>
          </a:xfrm>
        </p:spPr>
        <p:txBody>
          <a:bodyPr/>
          <a:lstStyle/>
          <a:p>
            <a:r>
              <a:rPr lang="es-ES" dirty="0" smtClean="0"/>
              <a:t>DIRECCIÓN DE DESARROLLO PROFESIONAL</a:t>
            </a:r>
            <a:endParaRPr lang="es-ES" dirty="0"/>
          </a:p>
        </p:txBody>
      </p:sp>
    </p:spTree>
    <p:extLst>
      <p:ext uri="{BB962C8B-B14F-4D97-AF65-F5344CB8AC3E}">
        <p14:creationId xmlns:p14="http://schemas.microsoft.com/office/powerpoint/2010/main" val="2046192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67544" y="1124744"/>
            <a:ext cx="7772400" cy="700063"/>
          </a:xfrm>
        </p:spPr>
        <p:txBody>
          <a:bodyPr/>
          <a:lstStyle/>
          <a:p>
            <a:r>
              <a:rPr lang="es-ES" dirty="0" smtClean="0">
                <a:latin typeface="Adobe Caslon Pro Bold" pitchFamily="18" charset="0"/>
              </a:rPr>
              <a:t>CONTENIDO</a:t>
            </a:r>
            <a:endParaRPr lang="es-ES" dirty="0">
              <a:latin typeface="Adobe Caslon Pro Bold" pitchFamily="18" charset="0"/>
            </a:endParaRPr>
          </a:p>
        </p:txBody>
      </p:sp>
      <p:sp>
        <p:nvSpPr>
          <p:cNvPr id="5" name="4 Subtítulo"/>
          <p:cNvSpPr>
            <a:spLocks noGrp="1"/>
          </p:cNvSpPr>
          <p:nvPr>
            <p:ph type="subTitle" idx="1"/>
          </p:nvPr>
        </p:nvSpPr>
        <p:spPr>
          <a:xfrm>
            <a:off x="323528" y="1916832"/>
            <a:ext cx="8208912" cy="4536504"/>
          </a:xfrm>
        </p:spPr>
        <p:txBody>
          <a:bodyPr>
            <a:normAutofit/>
          </a:bodyPr>
          <a:lstStyle/>
          <a:p>
            <a:pPr marL="457200" indent="-457200" algn="just">
              <a:buAutoNum type="arabicPeriod"/>
            </a:pPr>
            <a:r>
              <a:rPr lang="es-ES" b="1" dirty="0" smtClean="0"/>
              <a:t>Introducción</a:t>
            </a:r>
          </a:p>
          <a:p>
            <a:pPr marL="457200" indent="-457200" algn="just">
              <a:buAutoNum type="arabicPeriod"/>
            </a:pPr>
            <a:r>
              <a:rPr lang="es-MX" b="1" dirty="0" smtClean="0"/>
              <a:t>Participación </a:t>
            </a:r>
            <a:r>
              <a:rPr lang="es-MX" b="1" dirty="0"/>
              <a:t>del SNIT en la </a:t>
            </a:r>
            <a:r>
              <a:rPr lang="es-MX" b="1" dirty="0" err="1"/>
              <a:t>ExpoCiencias</a:t>
            </a:r>
            <a:r>
              <a:rPr lang="es-MX" b="1" dirty="0"/>
              <a:t> Nacional, 2012, Puebla,  </a:t>
            </a:r>
            <a:r>
              <a:rPr lang="es-MX" b="1" dirty="0" smtClean="0"/>
              <a:t>Puebla</a:t>
            </a:r>
          </a:p>
          <a:p>
            <a:pPr marL="457200" indent="-457200" algn="just">
              <a:buAutoNum type="arabicPeriod"/>
            </a:pPr>
            <a:r>
              <a:rPr lang="es-MX" b="1" dirty="0"/>
              <a:t>3. Participación del SNIT en la VI EXPOCIENCIAS LATINOAMERICANA (ESI AMLAT 2012) en Asunción, </a:t>
            </a:r>
            <a:r>
              <a:rPr lang="es-MX" b="1" dirty="0" smtClean="0"/>
              <a:t>Paraguay</a:t>
            </a:r>
          </a:p>
          <a:p>
            <a:pPr marL="457200" indent="-457200" algn="just">
              <a:buAutoNum type="arabicPeriod"/>
            </a:pPr>
            <a:r>
              <a:rPr lang="es-MX" b="1" dirty="0" smtClean="0"/>
              <a:t>Acreditaciones </a:t>
            </a:r>
            <a:r>
              <a:rPr lang="es-MX" b="1" dirty="0"/>
              <a:t>para el SNIT Totales: Eventos anteriores más las acreditaciones por la colaboración con </a:t>
            </a:r>
            <a:r>
              <a:rPr lang="es-MX" b="1" dirty="0" err="1" smtClean="0"/>
              <a:t>Expociencias</a:t>
            </a:r>
            <a:endParaRPr lang="es-MX" b="1" dirty="0" smtClean="0"/>
          </a:p>
          <a:p>
            <a:pPr marL="457200" indent="-457200" algn="just">
              <a:buAutoNum type="arabicPeriod"/>
            </a:pPr>
            <a:r>
              <a:rPr lang="es-MX" b="1" dirty="0" smtClean="0"/>
              <a:t>Conclusiones</a:t>
            </a:r>
          </a:p>
          <a:p>
            <a:pPr marL="457200" indent="-457200" algn="just">
              <a:buAutoNum type="arabicPeriod"/>
            </a:pPr>
            <a:endParaRPr lang="es-MX" b="1" dirty="0" smtClean="0"/>
          </a:p>
          <a:p>
            <a:pPr marL="457200" indent="-457200" algn="just">
              <a:buAutoNum type="arabicPeriod"/>
            </a:pPr>
            <a:endParaRPr lang="es-ES" b="1" dirty="0" smtClean="0"/>
          </a:p>
          <a:p>
            <a:pPr marL="457200" indent="-457200" algn="just">
              <a:buAutoNum type="arabicPeriod"/>
            </a:pPr>
            <a:endParaRPr lang="es-ES" b="1" dirty="0"/>
          </a:p>
        </p:txBody>
      </p:sp>
    </p:spTree>
    <p:extLst>
      <p:ext uri="{BB962C8B-B14F-4D97-AF65-F5344CB8AC3E}">
        <p14:creationId xmlns:p14="http://schemas.microsoft.com/office/powerpoint/2010/main" val="15257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67544" y="1412777"/>
            <a:ext cx="7772400" cy="576064"/>
          </a:xfrm>
        </p:spPr>
        <p:txBody>
          <a:bodyPr/>
          <a:lstStyle/>
          <a:p>
            <a:r>
              <a:rPr lang="es-ES" sz="3400" b="1" dirty="0" smtClean="0"/>
              <a:t>1. INTRODUCCIÓN</a:t>
            </a:r>
            <a:br>
              <a:rPr lang="es-ES" sz="3400" b="1" dirty="0" smtClean="0"/>
            </a:br>
            <a:endParaRPr lang="es-ES" sz="3400" b="1" dirty="0"/>
          </a:p>
        </p:txBody>
      </p:sp>
      <p:sp>
        <p:nvSpPr>
          <p:cNvPr id="5" name="4 Subtítulo"/>
          <p:cNvSpPr>
            <a:spLocks noGrp="1"/>
          </p:cNvSpPr>
          <p:nvPr>
            <p:ph type="subTitle" idx="1"/>
          </p:nvPr>
        </p:nvSpPr>
        <p:spPr>
          <a:xfrm>
            <a:off x="251520" y="2204864"/>
            <a:ext cx="8424936" cy="4176464"/>
          </a:xfrm>
        </p:spPr>
        <p:txBody>
          <a:bodyPr>
            <a:noAutofit/>
          </a:bodyPr>
          <a:lstStyle/>
          <a:p>
            <a:r>
              <a:rPr lang="es-MX" b="1" dirty="0" smtClean="0">
                <a:solidFill>
                  <a:srgbClr val="FF0000"/>
                </a:solidFill>
              </a:rPr>
              <a:t>PLAN NACIONAL DE DESARROLLO 2013-2018</a:t>
            </a:r>
          </a:p>
          <a:p>
            <a:pPr lvl="0"/>
            <a:endParaRPr lang="es-MX" dirty="0" smtClean="0"/>
          </a:p>
          <a:p>
            <a:pPr lvl="0"/>
            <a:r>
              <a:rPr lang="es-MX" b="1" dirty="0" smtClean="0">
                <a:solidFill>
                  <a:srgbClr val="FF0000"/>
                </a:solidFill>
              </a:rPr>
              <a:t>META Estratégica </a:t>
            </a:r>
            <a:r>
              <a:rPr lang="es-MX" b="1" dirty="0">
                <a:solidFill>
                  <a:srgbClr val="FF0000"/>
                </a:solidFill>
              </a:rPr>
              <a:t>3. </a:t>
            </a:r>
            <a:r>
              <a:rPr lang="es-MX" b="1" dirty="0"/>
              <a:t>México con Educación de Calidad</a:t>
            </a:r>
            <a:endParaRPr lang="es-MX" dirty="0" smtClean="0">
              <a:solidFill>
                <a:srgbClr val="0070C0"/>
              </a:solidFill>
              <a:latin typeface="Arial" pitchFamily="34" charset="0"/>
              <a:cs typeface="Arial" pitchFamily="34" charset="0"/>
            </a:endParaRPr>
          </a:p>
          <a:p>
            <a:r>
              <a:rPr lang="es-MX" b="1" dirty="0">
                <a:solidFill>
                  <a:srgbClr val="FF0000"/>
                </a:solidFill>
              </a:rPr>
              <a:t>Objetivo 3.1. </a:t>
            </a:r>
            <a:r>
              <a:rPr lang="es-MX" b="1" dirty="0"/>
              <a:t>Desarrollar el potencial humano de los mexicanos con </a:t>
            </a:r>
            <a:r>
              <a:rPr lang="es-MX" b="1" dirty="0" smtClean="0"/>
              <a:t>educación de </a:t>
            </a:r>
            <a:r>
              <a:rPr lang="es-MX" b="1" dirty="0"/>
              <a:t>calidad</a:t>
            </a:r>
            <a:r>
              <a:rPr lang="es-MX" b="1" dirty="0" smtClean="0"/>
              <a:t>.</a:t>
            </a:r>
          </a:p>
          <a:p>
            <a:r>
              <a:rPr lang="es-MX" b="1" dirty="0">
                <a:solidFill>
                  <a:srgbClr val="FF0000"/>
                </a:solidFill>
              </a:rPr>
              <a:t>Estrategia 3.1.3. </a:t>
            </a:r>
            <a:r>
              <a:rPr lang="es-MX" b="1" dirty="0"/>
              <a:t>Garantizar que los planes y programas de estudio sean </a:t>
            </a:r>
            <a:r>
              <a:rPr lang="es-MX" b="1" dirty="0" smtClean="0"/>
              <a:t>pertinentes y </a:t>
            </a:r>
            <a:r>
              <a:rPr lang="es-MX" b="1" dirty="0"/>
              <a:t>contribuyan a que los estudiantes puedan avanzar exitosamente</a:t>
            </a:r>
          </a:p>
          <a:p>
            <a:r>
              <a:rPr lang="es-MX" b="1" dirty="0"/>
              <a:t>en su trayectoria educativa, al tiempo que desarrollen </a:t>
            </a:r>
            <a:r>
              <a:rPr lang="es-MX" b="1" dirty="0" smtClean="0"/>
              <a:t>aprendizajes significativos </a:t>
            </a:r>
            <a:r>
              <a:rPr lang="es-MX" b="1" dirty="0"/>
              <a:t>y competencias que les sirvan a lo largo de la vida</a:t>
            </a:r>
            <a:r>
              <a:rPr lang="es-MX" b="1" dirty="0" smtClean="0"/>
              <a:t>.</a:t>
            </a:r>
          </a:p>
        </p:txBody>
      </p:sp>
    </p:spTree>
    <p:extLst>
      <p:ext uri="{BB962C8B-B14F-4D97-AF65-F5344CB8AC3E}">
        <p14:creationId xmlns:p14="http://schemas.microsoft.com/office/powerpoint/2010/main" val="1346735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7504" y="1484785"/>
            <a:ext cx="8712968" cy="1224136"/>
          </a:xfrm>
        </p:spPr>
        <p:txBody>
          <a:bodyPr/>
          <a:lstStyle/>
          <a:p>
            <a:pPr lvl="0"/>
            <a:r>
              <a:rPr lang="es-MX" sz="2800" b="1" dirty="0"/>
              <a:t>2</a:t>
            </a:r>
            <a:r>
              <a:rPr lang="es-MX" sz="2800" b="1" dirty="0" smtClean="0"/>
              <a:t>. Participación </a:t>
            </a:r>
            <a:r>
              <a:rPr lang="es-MX" sz="2800" b="1" dirty="0"/>
              <a:t>del SNIT en la </a:t>
            </a:r>
            <a:r>
              <a:rPr lang="es-MX" sz="2800" b="1" dirty="0" err="1"/>
              <a:t>ExpoCiencias</a:t>
            </a:r>
            <a:r>
              <a:rPr lang="es-MX" sz="2800" b="1" dirty="0"/>
              <a:t> Nacional, 2012, </a:t>
            </a:r>
            <a:r>
              <a:rPr lang="es-MX" sz="2800" b="1" dirty="0" smtClean="0"/>
              <a:t>Puebla,  Puebla</a:t>
            </a:r>
            <a:endParaRPr lang="es-MX" sz="2800" dirty="0"/>
          </a:p>
        </p:txBody>
      </p:sp>
      <p:sp>
        <p:nvSpPr>
          <p:cNvPr id="6" name="4 Subtítulo"/>
          <p:cNvSpPr>
            <a:spLocks noGrp="1"/>
          </p:cNvSpPr>
          <p:nvPr>
            <p:ph type="subTitle" idx="1"/>
          </p:nvPr>
        </p:nvSpPr>
        <p:spPr>
          <a:xfrm>
            <a:off x="-36512" y="5805264"/>
            <a:ext cx="8712968" cy="1584176"/>
          </a:xfrm>
        </p:spPr>
        <p:txBody>
          <a:bodyPr>
            <a:normAutofit/>
          </a:bodyPr>
          <a:lstStyle/>
          <a:p>
            <a:r>
              <a:rPr lang="es-MX" b="1" dirty="0"/>
              <a:t>Figura 1.</a:t>
            </a:r>
            <a:r>
              <a:rPr lang="es-MX" dirty="0"/>
              <a:t> Número de proyectos por área de participación del SNIT en la </a:t>
            </a:r>
            <a:r>
              <a:rPr lang="es-MX" dirty="0" err="1"/>
              <a:t>ExpoCiencias</a:t>
            </a:r>
            <a:r>
              <a:rPr lang="es-MX" dirty="0"/>
              <a:t> Nacional, 2012.</a:t>
            </a:r>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611561" y="2695110"/>
            <a:ext cx="7128792" cy="3137659"/>
          </a:xfrm>
          <a:prstGeom prst="rect">
            <a:avLst/>
          </a:prstGeom>
          <a:noFill/>
          <a:ln>
            <a:noFill/>
          </a:ln>
        </p:spPr>
      </p:pic>
    </p:spTree>
    <p:extLst>
      <p:ext uri="{BB962C8B-B14F-4D97-AF65-F5344CB8AC3E}">
        <p14:creationId xmlns:p14="http://schemas.microsoft.com/office/powerpoint/2010/main" val="949700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Subtítulo"/>
          <p:cNvSpPr>
            <a:spLocks noGrp="1"/>
          </p:cNvSpPr>
          <p:nvPr>
            <p:ph type="subTitle" idx="1"/>
          </p:nvPr>
        </p:nvSpPr>
        <p:spPr>
          <a:xfrm>
            <a:off x="-36512" y="5805264"/>
            <a:ext cx="8784976" cy="864096"/>
          </a:xfrm>
        </p:spPr>
        <p:txBody>
          <a:bodyPr>
            <a:normAutofit fontScale="92500"/>
          </a:bodyPr>
          <a:lstStyle/>
          <a:p>
            <a:r>
              <a:rPr lang="es-MX" b="1" dirty="0"/>
              <a:t>Figura 2</a:t>
            </a:r>
            <a:r>
              <a:rPr lang="es-MX" b="1" dirty="0" smtClean="0"/>
              <a:t>.</a:t>
            </a:r>
            <a:r>
              <a:rPr lang="es-MX" dirty="0" smtClean="0"/>
              <a:t> </a:t>
            </a:r>
            <a:r>
              <a:rPr lang="es-MX" dirty="0"/>
              <a:t>Comparación de la Participación de los proyectos del SNIT con otras instituciones en la </a:t>
            </a:r>
            <a:r>
              <a:rPr lang="es-MX" dirty="0" err="1"/>
              <a:t>ExpoCiencias</a:t>
            </a:r>
            <a:r>
              <a:rPr lang="es-MX" dirty="0"/>
              <a:t> Nacional, 2012</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056784" cy="4248472"/>
          </a:xfrm>
          <a:prstGeom prst="rect">
            <a:avLst/>
          </a:prstGeom>
          <a:noFill/>
          <a:ln>
            <a:noFill/>
          </a:ln>
        </p:spPr>
      </p:pic>
    </p:spTree>
    <p:extLst>
      <p:ext uri="{BB962C8B-B14F-4D97-AF65-F5344CB8AC3E}">
        <p14:creationId xmlns:p14="http://schemas.microsoft.com/office/powerpoint/2010/main" val="790054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Subtítulo"/>
          <p:cNvSpPr>
            <a:spLocks noGrp="1"/>
          </p:cNvSpPr>
          <p:nvPr>
            <p:ph type="subTitle" idx="1"/>
          </p:nvPr>
        </p:nvSpPr>
        <p:spPr>
          <a:xfrm>
            <a:off x="-36512" y="5805264"/>
            <a:ext cx="8784976" cy="864096"/>
          </a:xfrm>
        </p:spPr>
        <p:txBody>
          <a:bodyPr>
            <a:normAutofit fontScale="92500"/>
          </a:bodyPr>
          <a:lstStyle/>
          <a:p>
            <a:r>
              <a:rPr lang="es-MX" b="1" dirty="0"/>
              <a:t>Figura </a:t>
            </a:r>
            <a:r>
              <a:rPr lang="es-MX" b="1" dirty="0" smtClean="0"/>
              <a:t>3.</a:t>
            </a:r>
            <a:r>
              <a:rPr lang="es-MX" dirty="0" smtClean="0"/>
              <a:t> </a:t>
            </a:r>
            <a:r>
              <a:rPr lang="es-MX" dirty="0"/>
              <a:t>Porcentaje de premios obtenidos para proyectos del SNIT en la </a:t>
            </a:r>
            <a:r>
              <a:rPr lang="es-MX" dirty="0" err="1"/>
              <a:t>Expociencias</a:t>
            </a:r>
            <a:r>
              <a:rPr lang="es-MX" dirty="0"/>
              <a:t> Nacional en comparación con otras IES</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88840"/>
            <a:ext cx="6912768" cy="3168352"/>
          </a:xfrm>
          <a:prstGeom prst="rect">
            <a:avLst/>
          </a:prstGeom>
          <a:noFill/>
          <a:ln>
            <a:noFill/>
          </a:ln>
        </p:spPr>
      </p:pic>
    </p:spTree>
    <p:extLst>
      <p:ext uri="{BB962C8B-B14F-4D97-AF65-F5344CB8AC3E}">
        <p14:creationId xmlns:p14="http://schemas.microsoft.com/office/powerpoint/2010/main" val="3522758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Subtítulo"/>
          <p:cNvSpPr>
            <a:spLocks noGrp="1"/>
          </p:cNvSpPr>
          <p:nvPr>
            <p:ph type="subTitle" idx="1"/>
          </p:nvPr>
        </p:nvSpPr>
        <p:spPr>
          <a:xfrm>
            <a:off x="-36512" y="5517232"/>
            <a:ext cx="8784976" cy="1124744"/>
          </a:xfrm>
        </p:spPr>
        <p:txBody>
          <a:bodyPr>
            <a:normAutofit fontScale="85000" lnSpcReduction="10000"/>
          </a:bodyPr>
          <a:lstStyle/>
          <a:p>
            <a:r>
              <a:rPr lang="es-MX" b="1" dirty="0"/>
              <a:t>Figura </a:t>
            </a:r>
            <a:r>
              <a:rPr lang="es-MX" b="1" dirty="0" smtClean="0"/>
              <a:t>4</a:t>
            </a:r>
            <a:r>
              <a:rPr lang="es-MX" dirty="0" smtClean="0"/>
              <a:t> Comparación de los premios </a:t>
            </a:r>
            <a:r>
              <a:rPr lang="es-MX" dirty="0"/>
              <a:t>obtenidos para proyectos del SNIT en la </a:t>
            </a:r>
            <a:r>
              <a:rPr lang="es-MX" dirty="0" err="1"/>
              <a:t>Expociencias</a:t>
            </a:r>
            <a:r>
              <a:rPr lang="es-MX" dirty="0"/>
              <a:t> Nacional que participaron en el ENIT en comparación con los que no participaron</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72816"/>
            <a:ext cx="6768751" cy="3744416"/>
          </a:xfrm>
          <a:prstGeom prst="rect">
            <a:avLst/>
          </a:prstGeom>
          <a:noFill/>
          <a:ln>
            <a:noFill/>
          </a:ln>
        </p:spPr>
      </p:pic>
    </p:spTree>
    <p:extLst>
      <p:ext uri="{BB962C8B-B14F-4D97-AF65-F5344CB8AC3E}">
        <p14:creationId xmlns:p14="http://schemas.microsoft.com/office/powerpoint/2010/main" val="2504310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900113" y="1484784"/>
            <a:ext cx="7632700" cy="2734816"/>
          </a:xfrm>
          <a:noFill/>
          <a:ln>
            <a:noFill/>
            <a:miter lim="800000"/>
            <a:headEnd/>
            <a:tailEnd/>
          </a:ln>
        </p:spPr>
        <p:txBody>
          <a:bodyPr>
            <a:noAutofit/>
          </a:bodyPr>
          <a:lstStyle/>
          <a:p>
            <a:pPr algn="ctr">
              <a:lnSpc>
                <a:spcPct val="90000"/>
              </a:lnSpc>
              <a:buNone/>
            </a:pPr>
            <a:r>
              <a:rPr lang="es-MX" sz="4000" b="1" dirty="0">
                <a:solidFill>
                  <a:schemeClr val="hlink"/>
                </a:solidFill>
                <a:latin typeface="Arial" pitchFamily="34" charset="0"/>
                <a:cs typeface="Arial" pitchFamily="34" charset="0"/>
              </a:rPr>
              <a:t>CONTENIDO</a:t>
            </a:r>
            <a:endParaRPr lang="en-US" sz="4000" b="1" dirty="0" smtClean="0">
              <a:solidFill>
                <a:srgbClr val="FF0000"/>
              </a:solidFill>
              <a:latin typeface="Arial" pitchFamily="34" charset="0"/>
              <a:cs typeface="Arial" pitchFamily="34" charset="0"/>
            </a:endParaRPr>
          </a:p>
          <a:p>
            <a:pPr algn="just" eaLnBrk="1" hangingPunct="1">
              <a:lnSpc>
                <a:spcPct val="90000"/>
              </a:lnSpc>
              <a:buFont typeface="Wingdings" pitchFamily="2" charset="2"/>
              <a:buNone/>
            </a:pPr>
            <a:endParaRPr lang="en-US" sz="3200" b="1" dirty="0" smtClean="0">
              <a:solidFill>
                <a:srgbClr val="FF0000"/>
              </a:solidFill>
              <a:cs typeface="Times New Roman" pitchFamily="18" charset="0"/>
            </a:endParaRPr>
          </a:p>
          <a:p>
            <a:pPr algn="just" eaLnBrk="1" hangingPunct="1">
              <a:lnSpc>
                <a:spcPct val="90000"/>
              </a:lnSpc>
              <a:buFont typeface="Wingdings" pitchFamily="2" charset="2"/>
              <a:buNone/>
            </a:pPr>
            <a:r>
              <a:rPr lang="en-US" sz="3200" b="1" dirty="0" smtClean="0">
                <a:solidFill>
                  <a:srgbClr val="FF0000"/>
                </a:solidFill>
                <a:cs typeface="Times New Roman" pitchFamily="18" charset="0"/>
              </a:rPr>
              <a:t>1</a:t>
            </a:r>
            <a:r>
              <a:rPr lang="en-US" sz="2800" b="1" dirty="0" smtClean="0">
                <a:solidFill>
                  <a:srgbClr val="FF0000"/>
                </a:solidFill>
                <a:cs typeface="Times New Roman" pitchFamily="18" charset="0"/>
              </a:rPr>
              <a:t>.   </a:t>
            </a:r>
            <a:r>
              <a:rPr lang="en-US" sz="2800" b="1" dirty="0" smtClean="0">
                <a:solidFill>
                  <a:srgbClr val="FF0000"/>
                </a:solidFill>
                <a:latin typeface="Arial" pitchFamily="34" charset="0"/>
                <a:cs typeface="Arial" pitchFamily="34" charset="0"/>
              </a:rPr>
              <a:t>MISION DE LA DDP DE LA DGEST</a:t>
            </a:r>
          </a:p>
          <a:p>
            <a:pPr algn="just" eaLnBrk="1" hangingPunct="1">
              <a:lnSpc>
                <a:spcPct val="90000"/>
              </a:lnSpc>
              <a:buFontTx/>
              <a:buNone/>
            </a:pPr>
            <a:r>
              <a:rPr lang="en-US" sz="2800" b="1" dirty="0" smtClean="0">
                <a:solidFill>
                  <a:srgbClr val="FF0000"/>
                </a:solidFill>
                <a:latin typeface="Arial" pitchFamily="34" charset="0"/>
                <a:cs typeface="Arial" pitchFamily="34" charset="0"/>
              </a:rPr>
              <a:t>2. OBJETIVOS DEL PUESTO DE LA DDP, DE LA DGEST</a:t>
            </a:r>
          </a:p>
          <a:p>
            <a:pPr algn="just" eaLnBrk="1" hangingPunct="1">
              <a:lnSpc>
                <a:spcPct val="90000"/>
              </a:lnSpc>
              <a:buFontTx/>
              <a:buNone/>
            </a:pPr>
            <a:r>
              <a:rPr lang="en-US" sz="2800" b="1" dirty="0" smtClean="0">
                <a:solidFill>
                  <a:srgbClr val="FF0000"/>
                </a:solidFill>
                <a:latin typeface="Arial" pitchFamily="34" charset="0"/>
                <a:cs typeface="Arial" pitchFamily="34" charset="0"/>
              </a:rPr>
              <a:t>3. FUNCIONES ASOCIADAS CON LOS OBJETIVOS DEL PUESTO DE LA DDP, DE LA DGEST</a:t>
            </a:r>
          </a:p>
          <a:p>
            <a:pPr algn="just" eaLnBrk="1" hangingPunct="1">
              <a:lnSpc>
                <a:spcPct val="90000"/>
              </a:lnSpc>
              <a:buFontTx/>
              <a:buNone/>
            </a:pPr>
            <a:r>
              <a:rPr lang="en-US" sz="2800" b="1" dirty="0" smtClean="0">
                <a:solidFill>
                  <a:srgbClr val="FF0000"/>
                </a:solidFill>
                <a:latin typeface="Arial" pitchFamily="34" charset="0"/>
                <a:cs typeface="Arial" pitchFamily="34" charset="0"/>
              </a:rPr>
              <a:t>4. IMPACTO DE LAS ÁREAS DE PERIODO SABÁTICO Y EVENTOS ACADÉMICOS</a:t>
            </a:r>
          </a:p>
          <a:p>
            <a:pPr algn="just" eaLnBrk="1" hangingPunct="1">
              <a:lnSpc>
                <a:spcPct val="90000"/>
              </a:lnSpc>
              <a:buFontTx/>
              <a:buNone/>
            </a:pPr>
            <a:endParaRPr lang="en-US" sz="3200" b="1" dirty="0" smtClean="0">
              <a:solidFill>
                <a:srgbClr val="FF0000"/>
              </a:solidFill>
              <a:cs typeface="Times New Roman" pitchFamily="18" charset="0"/>
            </a:endParaRPr>
          </a:p>
          <a:p>
            <a:pPr algn="just" eaLnBrk="1" hangingPunct="1">
              <a:lnSpc>
                <a:spcPct val="90000"/>
              </a:lnSpc>
              <a:buFontTx/>
              <a:buNone/>
            </a:pPr>
            <a:endParaRPr lang="en-US" sz="3200" b="1" dirty="0" smtClean="0">
              <a:solidFill>
                <a:srgbClr val="FF0000"/>
              </a:solidFill>
              <a:cs typeface="Times New Roman" pitchFamily="18" charset="0"/>
            </a:endParaRPr>
          </a:p>
        </p:txBody>
      </p:sp>
    </p:spTree>
    <p:extLst>
      <p:ext uri="{BB962C8B-B14F-4D97-AF65-F5344CB8AC3E}">
        <p14:creationId xmlns:p14="http://schemas.microsoft.com/office/powerpoint/2010/main" val="2536237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7504" y="1196752"/>
            <a:ext cx="8712968" cy="1224136"/>
          </a:xfrm>
        </p:spPr>
        <p:txBody>
          <a:bodyPr/>
          <a:lstStyle/>
          <a:p>
            <a:pPr lvl="0"/>
            <a:r>
              <a:rPr lang="es-MX" sz="2800" b="1" dirty="0" smtClean="0"/>
              <a:t>3. Participación </a:t>
            </a:r>
            <a:r>
              <a:rPr lang="es-MX" sz="2800" b="1" dirty="0"/>
              <a:t>del SNIT en la VI EXPOCIENCIAS LATINOAMERICANA (ESI AMLAT 2012) en Asunción, Paraguay</a:t>
            </a:r>
            <a:endParaRPr lang="es-MX" sz="2800" dirty="0"/>
          </a:p>
        </p:txBody>
      </p:sp>
      <p:sp>
        <p:nvSpPr>
          <p:cNvPr id="6" name="4 Subtítulo"/>
          <p:cNvSpPr>
            <a:spLocks noGrp="1"/>
          </p:cNvSpPr>
          <p:nvPr>
            <p:ph type="subTitle" idx="1"/>
          </p:nvPr>
        </p:nvSpPr>
        <p:spPr>
          <a:xfrm>
            <a:off x="-36512" y="5661248"/>
            <a:ext cx="8712968" cy="1584176"/>
          </a:xfrm>
        </p:spPr>
        <p:txBody>
          <a:bodyPr>
            <a:normAutofit/>
          </a:bodyPr>
          <a:lstStyle/>
          <a:p>
            <a:r>
              <a:rPr lang="es-MX" b="1" dirty="0" smtClean="0"/>
              <a:t>Figura 5.</a:t>
            </a:r>
            <a:r>
              <a:rPr lang="es-MX" dirty="0" smtClean="0"/>
              <a:t> Número de proyectos del SNIT por área de participación en la ESI AMLAT 2012 que ganaron acreditación a la </a:t>
            </a:r>
            <a:r>
              <a:rPr lang="es-MX" dirty="0" err="1" smtClean="0"/>
              <a:t>Expociencias</a:t>
            </a:r>
            <a:r>
              <a:rPr lang="es-MX" dirty="0" smtClean="0"/>
              <a:t> Mundial</a:t>
            </a:r>
            <a:endParaRPr lang="es-MX"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492896"/>
            <a:ext cx="6336704" cy="3096344"/>
          </a:xfrm>
          <a:prstGeom prst="rect">
            <a:avLst/>
          </a:prstGeom>
          <a:noFill/>
          <a:ln>
            <a:noFill/>
          </a:ln>
        </p:spPr>
      </p:pic>
    </p:spTree>
    <p:extLst>
      <p:ext uri="{BB962C8B-B14F-4D97-AF65-F5344CB8AC3E}">
        <p14:creationId xmlns:p14="http://schemas.microsoft.com/office/powerpoint/2010/main" val="356716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Subtítulo"/>
          <p:cNvSpPr>
            <a:spLocks noGrp="1"/>
          </p:cNvSpPr>
          <p:nvPr>
            <p:ph type="subTitle" idx="1"/>
          </p:nvPr>
        </p:nvSpPr>
        <p:spPr>
          <a:xfrm>
            <a:off x="-36512" y="5157192"/>
            <a:ext cx="8712968" cy="1584176"/>
          </a:xfrm>
        </p:spPr>
        <p:txBody>
          <a:bodyPr>
            <a:normAutofit/>
          </a:bodyPr>
          <a:lstStyle/>
          <a:p>
            <a:r>
              <a:rPr lang="es-MX" b="1" dirty="0"/>
              <a:t>Figura </a:t>
            </a:r>
            <a:r>
              <a:rPr lang="es-MX" b="1" dirty="0" smtClean="0"/>
              <a:t>6. </a:t>
            </a:r>
            <a:r>
              <a:rPr lang="es-MX" b="1" dirty="0"/>
              <a:t>Comparación de los premios obtenidos para proyectos </a:t>
            </a:r>
            <a:r>
              <a:rPr lang="es-MX" b="1" dirty="0" smtClean="0"/>
              <a:t>en </a:t>
            </a:r>
            <a:r>
              <a:rPr lang="es-MX" b="1" dirty="0"/>
              <a:t>la ESI AMLAT 2012 que participaron en el ENIT en comparación con los que no participaron</a:t>
            </a:r>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6120680" cy="3888432"/>
          </a:xfrm>
          <a:prstGeom prst="rect">
            <a:avLst/>
          </a:prstGeom>
          <a:noFill/>
          <a:ln>
            <a:noFill/>
          </a:ln>
        </p:spPr>
      </p:pic>
    </p:spTree>
    <p:extLst>
      <p:ext uri="{BB962C8B-B14F-4D97-AF65-F5344CB8AC3E}">
        <p14:creationId xmlns:p14="http://schemas.microsoft.com/office/powerpoint/2010/main" val="701277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0" y="1484785"/>
            <a:ext cx="8820472" cy="1224136"/>
          </a:xfrm>
        </p:spPr>
        <p:txBody>
          <a:bodyPr/>
          <a:lstStyle/>
          <a:p>
            <a:pPr lvl="0"/>
            <a:r>
              <a:rPr lang="es-MX" sz="2800" b="1" dirty="0" smtClean="0"/>
              <a:t>4. Acreditaciones </a:t>
            </a:r>
            <a:r>
              <a:rPr lang="es-MX" sz="2800" b="1" dirty="0"/>
              <a:t>para el SNIT </a:t>
            </a:r>
            <a:r>
              <a:rPr lang="es-MX" sz="2800" b="1" dirty="0" smtClean="0"/>
              <a:t>Totales: Eventos anteriores más </a:t>
            </a:r>
            <a:r>
              <a:rPr lang="es-MX" sz="2800" b="1" dirty="0"/>
              <a:t>las acreditaciones </a:t>
            </a:r>
            <a:r>
              <a:rPr lang="es-MX" sz="2800" b="1" dirty="0" smtClean="0"/>
              <a:t>por la colaboración con </a:t>
            </a:r>
            <a:r>
              <a:rPr lang="es-MX" sz="2800" b="1" dirty="0" err="1" smtClean="0"/>
              <a:t>Expociencias</a:t>
            </a:r>
            <a:endParaRPr lang="es-MX" sz="2800" dirty="0"/>
          </a:p>
        </p:txBody>
      </p:sp>
      <p:sp>
        <p:nvSpPr>
          <p:cNvPr id="6" name="4 Subtítulo"/>
          <p:cNvSpPr>
            <a:spLocks noGrp="1"/>
          </p:cNvSpPr>
          <p:nvPr>
            <p:ph type="subTitle" idx="1"/>
          </p:nvPr>
        </p:nvSpPr>
        <p:spPr>
          <a:xfrm>
            <a:off x="-36512" y="5805264"/>
            <a:ext cx="8712968" cy="1584176"/>
          </a:xfrm>
        </p:spPr>
        <p:txBody>
          <a:bodyPr>
            <a:normAutofit/>
          </a:bodyPr>
          <a:lstStyle/>
          <a:p>
            <a:r>
              <a:rPr lang="es-MX" b="1" dirty="0" smtClean="0"/>
              <a:t>Figura 7.</a:t>
            </a:r>
            <a:r>
              <a:rPr lang="es-MX" dirty="0" smtClean="0"/>
              <a:t> Acreditaciones </a:t>
            </a:r>
            <a:r>
              <a:rPr lang="es-MX" dirty="0"/>
              <a:t>internacionales </a:t>
            </a:r>
            <a:r>
              <a:rPr lang="es-MX" dirty="0" smtClean="0"/>
              <a:t>totales obtenidas </a:t>
            </a:r>
            <a:r>
              <a:rPr lang="es-MX" dirty="0"/>
              <a:t>para proyectos del </a:t>
            </a:r>
            <a:r>
              <a:rPr lang="es-MX" dirty="0" smtClean="0"/>
              <a:t>SNIT</a:t>
            </a:r>
            <a:endParaRPr lang="es-MX" dirty="0"/>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755576" y="3140968"/>
            <a:ext cx="7200800" cy="2736304"/>
          </a:xfrm>
          <a:prstGeom prst="rect">
            <a:avLst/>
          </a:prstGeom>
          <a:noFill/>
          <a:ln>
            <a:noFill/>
          </a:ln>
        </p:spPr>
      </p:pic>
    </p:spTree>
    <p:extLst>
      <p:ext uri="{BB962C8B-B14F-4D97-AF65-F5344CB8AC3E}">
        <p14:creationId xmlns:p14="http://schemas.microsoft.com/office/powerpoint/2010/main" val="3370653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Subtítulo"/>
          <p:cNvSpPr>
            <a:spLocks noGrp="1"/>
          </p:cNvSpPr>
          <p:nvPr>
            <p:ph type="subTitle" idx="1"/>
          </p:nvPr>
        </p:nvSpPr>
        <p:spPr>
          <a:xfrm>
            <a:off x="-36512" y="4941168"/>
            <a:ext cx="8712968" cy="1728192"/>
          </a:xfrm>
        </p:spPr>
        <p:txBody>
          <a:bodyPr>
            <a:normAutofit/>
          </a:bodyPr>
          <a:lstStyle/>
          <a:p>
            <a:r>
              <a:rPr lang="es-MX" b="1" dirty="0" smtClean="0"/>
              <a:t>Figura 8. Comparación </a:t>
            </a:r>
            <a:r>
              <a:rPr lang="es-MX" b="1" dirty="0"/>
              <a:t>de premios obtenidos para proyectos del SNIT en la </a:t>
            </a:r>
            <a:r>
              <a:rPr lang="es-MX" b="1" dirty="0" err="1"/>
              <a:t>Expociencias</a:t>
            </a:r>
            <a:r>
              <a:rPr lang="es-MX" b="1" dirty="0"/>
              <a:t> Nacional y en la ESI AMLAT 2012 que participaron en el ENIT en comparación con los que no participaron</a:t>
            </a:r>
          </a:p>
        </p:txBody>
      </p:sp>
      <p:pic>
        <p:nvPicPr>
          <p:cNvPr id="8" name="7 Imagen"/>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12776"/>
            <a:ext cx="6336704" cy="3384376"/>
          </a:xfrm>
          <a:prstGeom prst="rect">
            <a:avLst/>
          </a:prstGeom>
          <a:noFill/>
          <a:ln>
            <a:noFill/>
          </a:ln>
        </p:spPr>
      </p:pic>
    </p:spTree>
    <p:extLst>
      <p:ext uri="{BB962C8B-B14F-4D97-AF65-F5344CB8AC3E}">
        <p14:creationId xmlns:p14="http://schemas.microsoft.com/office/powerpoint/2010/main" val="2161777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7504" y="1196752"/>
            <a:ext cx="8712968" cy="648071"/>
          </a:xfrm>
        </p:spPr>
        <p:txBody>
          <a:bodyPr/>
          <a:lstStyle/>
          <a:p>
            <a:pPr lvl="0"/>
            <a:r>
              <a:rPr lang="es-MX" sz="3200" b="1" dirty="0" smtClean="0"/>
              <a:t>5. Conclusiones</a:t>
            </a:r>
            <a:endParaRPr lang="es-MX" sz="3200" dirty="0"/>
          </a:p>
        </p:txBody>
      </p:sp>
      <p:sp>
        <p:nvSpPr>
          <p:cNvPr id="6" name="4 Subtítulo"/>
          <p:cNvSpPr>
            <a:spLocks noGrp="1"/>
          </p:cNvSpPr>
          <p:nvPr>
            <p:ph type="subTitle" idx="1"/>
          </p:nvPr>
        </p:nvSpPr>
        <p:spPr>
          <a:xfrm>
            <a:off x="251520" y="1844824"/>
            <a:ext cx="8208912" cy="4392488"/>
          </a:xfrm>
        </p:spPr>
        <p:txBody>
          <a:bodyPr>
            <a:noAutofit/>
          </a:bodyPr>
          <a:lstStyle/>
          <a:p>
            <a:pPr marL="342900" indent="-342900" algn="just">
              <a:buFont typeface="Wingdings" pitchFamily="2" charset="2"/>
              <a:buChar char="v"/>
            </a:pPr>
            <a:r>
              <a:rPr lang="es-MX" sz="2500" dirty="0"/>
              <a:t>El 35 % del total de </a:t>
            </a:r>
            <a:r>
              <a:rPr lang="es-MX" sz="2500" dirty="0">
                <a:solidFill>
                  <a:srgbClr val="FF0000"/>
                </a:solidFill>
              </a:rPr>
              <a:t>participaciones</a:t>
            </a:r>
            <a:r>
              <a:rPr lang="es-MX" sz="2500" dirty="0"/>
              <a:t> en el nivel superior en el evento de </a:t>
            </a:r>
            <a:r>
              <a:rPr lang="es-MX" sz="2500" dirty="0" err="1"/>
              <a:t>Expociencias</a:t>
            </a:r>
            <a:r>
              <a:rPr lang="es-MX" sz="2500" dirty="0"/>
              <a:t> Nacional, 2012 posiciona muy bien </a:t>
            </a:r>
            <a:r>
              <a:rPr lang="es-MX" sz="2500" dirty="0" smtClean="0"/>
              <a:t>al </a:t>
            </a:r>
            <a:r>
              <a:rPr lang="es-MX" sz="2500" dirty="0"/>
              <a:t>SNIT</a:t>
            </a:r>
          </a:p>
          <a:p>
            <a:pPr marL="342900" indent="-342900" algn="just">
              <a:buFont typeface="Wingdings" pitchFamily="2" charset="2"/>
              <a:buChar char="v"/>
            </a:pPr>
            <a:r>
              <a:rPr lang="es-MX" sz="2500" dirty="0" smtClean="0"/>
              <a:t>El 30 % de los </a:t>
            </a:r>
            <a:r>
              <a:rPr lang="es-MX" sz="2500" dirty="0" smtClean="0">
                <a:solidFill>
                  <a:srgbClr val="FF0000"/>
                </a:solidFill>
              </a:rPr>
              <a:t>premios</a:t>
            </a:r>
            <a:r>
              <a:rPr lang="es-MX" sz="2500" dirty="0" smtClean="0"/>
              <a:t> otorgados en el evento de </a:t>
            </a:r>
            <a:r>
              <a:rPr lang="es-MX" sz="2500" dirty="0" err="1" smtClean="0"/>
              <a:t>Expociencias</a:t>
            </a:r>
            <a:r>
              <a:rPr lang="es-MX" sz="2500" dirty="0" smtClean="0"/>
              <a:t> Nacional, 2012 fueron obtenidos por el SNIT, que representan acreditaciones a cuatro diferentes países, posicionando fuertemente al Sistema a nivel internacional</a:t>
            </a:r>
          </a:p>
          <a:p>
            <a:pPr marL="342900" indent="-342900" algn="just">
              <a:buFont typeface="Wingdings" pitchFamily="2" charset="2"/>
              <a:buChar char="v"/>
            </a:pPr>
            <a:r>
              <a:rPr lang="es-MX" sz="2500" dirty="0" smtClean="0"/>
              <a:t>El 50 % de </a:t>
            </a:r>
            <a:r>
              <a:rPr lang="es-MX" sz="2500" dirty="0"/>
              <a:t>los proyectos premiados del SNIT en la </a:t>
            </a:r>
            <a:r>
              <a:rPr lang="es-MX" sz="2500" dirty="0" err="1"/>
              <a:t>Expociencias</a:t>
            </a:r>
            <a:r>
              <a:rPr lang="es-MX" sz="2500" dirty="0"/>
              <a:t> Nacional 2012 </a:t>
            </a:r>
            <a:r>
              <a:rPr lang="es-MX" sz="2500" dirty="0" smtClean="0"/>
              <a:t>han </a:t>
            </a:r>
            <a:r>
              <a:rPr lang="es-MX" sz="2500" dirty="0"/>
              <a:t>participado en el </a:t>
            </a:r>
            <a:r>
              <a:rPr lang="es-MX" sz="2500" dirty="0" smtClean="0">
                <a:solidFill>
                  <a:srgbClr val="FF0000"/>
                </a:solidFill>
              </a:rPr>
              <a:t>ENIT</a:t>
            </a:r>
            <a:r>
              <a:rPr lang="es-MX" sz="2500" dirty="0" smtClean="0"/>
              <a:t>, esto nos indica el buen </a:t>
            </a:r>
            <a:r>
              <a:rPr lang="es-MX" sz="2500" dirty="0"/>
              <a:t>impacto </a:t>
            </a:r>
            <a:r>
              <a:rPr lang="es-MX" sz="2500" dirty="0" smtClean="0"/>
              <a:t>nacional e internacional del evento.</a:t>
            </a:r>
          </a:p>
          <a:p>
            <a:pPr marL="342900" indent="-342900" algn="just">
              <a:buFont typeface="Wingdings" pitchFamily="2" charset="2"/>
              <a:buChar char="v"/>
            </a:pPr>
            <a:endParaRPr lang="es-MX" sz="2500" dirty="0" smtClean="0"/>
          </a:p>
          <a:p>
            <a:pPr algn="just"/>
            <a:endParaRPr lang="es-MX" sz="2500" dirty="0" smtClean="0"/>
          </a:p>
          <a:p>
            <a:pPr algn="just"/>
            <a:endParaRPr lang="es-MX" sz="2500" dirty="0" smtClean="0"/>
          </a:p>
          <a:p>
            <a:pPr algn="just"/>
            <a:endParaRPr lang="es-MX" sz="2500" dirty="0"/>
          </a:p>
        </p:txBody>
      </p:sp>
    </p:spTree>
    <p:extLst>
      <p:ext uri="{BB962C8B-B14F-4D97-AF65-F5344CB8AC3E}">
        <p14:creationId xmlns:p14="http://schemas.microsoft.com/office/powerpoint/2010/main" val="1540736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rganigr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39480"/>
            <a:ext cx="8295322" cy="36576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7" y="4941168"/>
            <a:ext cx="2657220"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descr="http://thales.cica.es/rd/Recursos/rd98/Matematicas/01/flechabajo.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097455"/>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10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smtClean="0">
                <a:latin typeface="Adobe Caslon Pro Bold" pitchFamily="18" charset="0"/>
              </a:rPr>
              <a:t>IMPACTO DEL ÁREA DE PERIODO SABÁTICO</a:t>
            </a:r>
            <a:endParaRPr lang="es-ES" dirty="0">
              <a:latin typeface="Adobe Caslon Pro Bold" pitchFamily="18" charset="0"/>
            </a:endParaRPr>
          </a:p>
        </p:txBody>
      </p:sp>
      <p:sp>
        <p:nvSpPr>
          <p:cNvPr id="5" name="4 Subtítulo"/>
          <p:cNvSpPr>
            <a:spLocks noGrp="1"/>
          </p:cNvSpPr>
          <p:nvPr>
            <p:ph type="subTitle" idx="1"/>
          </p:nvPr>
        </p:nvSpPr>
        <p:spPr>
          <a:xfrm>
            <a:off x="1153344" y="4772744"/>
            <a:ext cx="6400800" cy="1752600"/>
          </a:xfrm>
        </p:spPr>
        <p:txBody>
          <a:bodyPr/>
          <a:lstStyle/>
          <a:p>
            <a:r>
              <a:rPr lang="es-ES" dirty="0" smtClean="0"/>
              <a:t>DIRECCIÓN DE DESARROLLO PROFESIONAL</a:t>
            </a:r>
            <a:endParaRPr lang="es-ES" dirty="0"/>
          </a:p>
        </p:txBody>
      </p:sp>
    </p:spTree>
    <p:extLst>
      <p:ext uri="{BB962C8B-B14F-4D97-AF65-F5344CB8AC3E}">
        <p14:creationId xmlns:p14="http://schemas.microsoft.com/office/powerpoint/2010/main" val="483531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67544" y="1124744"/>
            <a:ext cx="7772400" cy="700063"/>
          </a:xfrm>
        </p:spPr>
        <p:txBody>
          <a:bodyPr/>
          <a:lstStyle/>
          <a:p>
            <a:r>
              <a:rPr lang="es-ES" sz="4400" dirty="0" smtClean="0">
                <a:latin typeface="Adobe Caslon Pro Bold" pitchFamily="18" charset="0"/>
              </a:rPr>
              <a:t>CONTENIDO</a:t>
            </a:r>
            <a:endParaRPr lang="es-ES" sz="4400" dirty="0">
              <a:latin typeface="Adobe Caslon Pro Bold" pitchFamily="18" charset="0"/>
            </a:endParaRPr>
          </a:p>
        </p:txBody>
      </p:sp>
      <p:sp>
        <p:nvSpPr>
          <p:cNvPr id="5" name="4 Subtítulo"/>
          <p:cNvSpPr>
            <a:spLocks noGrp="1"/>
          </p:cNvSpPr>
          <p:nvPr>
            <p:ph type="subTitle" idx="1"/>
          </p:nvPr>
        </p:nvSpPr>
        <p:spPr>
          <a:xfrm>
            <a:off x="323528" y="2204864"/>
            <a:ext cx="8208912" cy="4536504"/>
          </a:xfrm>
        </p:spPr>
        <p:txBody>
          <a:bodyPr>
            <a:normAutofit/>
          </a:bodyPr>
          <a:lstStyle/>
          <a:p>
            <a:pPr marL="457200" indent="-457200" algn="just">
              <a:buAutoNum type="arabicPeriod"/>
            </a:pPr>
            <a:r>
              <a:rPr lang="es-ES" sz="3200" b="1" dirty="0" smtClean="0">
                <a:solidFill>
                  <a:srgbClr val="FF0000"/>
                </a:solidFill>
              </a:rPr>
              <a:t>INTRODUCCIÓN</a:t>
            </a:r>
          </a:p>
          <a:p>
            <a:pPr marL="457200" indent="-457200" algn="just">
              <a:buAutoNum type="arabicPeriod"/>
            </a:pPr>
            <a:endParaRPr lang="es-ES" sz="3200" b="1" dirty="0" smtClean="0">
              <a:solidFill>
                <a:srgbClr val="FF0000"/>
              </a:solidFill>
            </a:endParaRPr>
          </a:p>
          <a:p>
            <a:pPr marL="457200" indent="-457200" algn="just">
              <a:buAutoNum type="arabicPeriod"/>
            </a:pPr>
            <a:r>
              <a:rPr lang="es-MX" sz="3200" b="1" dirty="0" smtClean="0">
                <a:solidFill>
                  <a:srgbClr val="FF0000"/>
                </a:solidFill>
              </a:rPr>
              <a:t>RESULTADOS </a:t>
            </a:r>
            <a:r>
              <a:rPr lang="es-MX" sz="3200" b="1" dirty="0">
                <a:solidFill>
                  <a:srgbClr val="FF0000"/>
                </a:solidFill>
              </a:rPr>
              <a:t>DE LOS </a:t>
            </a:r>
            <a:r>
              <a:rPr lang="es-MX" sz="3200" b="1" dirty="0" smtClean="0">
                <a:solidFill>
                  <a:srgbClr val="FF0000"/>
                </a:solidFill>
              </a:rPr>
              <a:t>PROGRAMAS</a:t>
            </a:r>
          </a:p>
          <a:p>
            <a:pPr marL="457200" indent="-457200" algn="just">
              <a:buAutoNum type="arabicPeriod"/>
            </a:pPr>
            <a:endParaRPr lang="es-MX" sz="3200" b="1" dirty="0" smtClean="0">
              <a:solidFill>
                <a:srgbClr val="FF0000"/>
              </a:solidFill>
            </a:endParaRPr>
          </a:p>
          <a:p>
            <a:pPr marL="457200" indent="-457200" algn="just">
              <a:buAutoNum type="arabicPeriod"/>
            </a:pPr>
            <a:r>
              <a:rPr lang="es-MX" sz="3200" b="1" dirty="0" smtClean="0">
                <a:solidFill>
                  <a:srgbClr val="FF0000"/>
                </a:solidFill>
              </a:rPr>
              <a:t>CONCLUSIONES Y OBSERVACIONES</a:t>
            </a:r>
          </a:p>
          <a:p>
            <a:pPr marL="457200" indent="-457200" algn="just">
              <a:buAutoNum type="arabicPeriod"/>
            </a:pPr>
            <a:endParaRPr lang="es-MX" sz="3200" b="1" dirty="0" smtClean="0"/>
          </a:p>
          <a:p>
            <a:pPr marL="457200" indent="-457200" algn="just">
              <a:buAutoNum type="arabicPeriod"/>
            </a:pPr>
            <a:endParaRPr lang="es-ES" sz="3200" b="1" dirty="0" smtClean="0"/>
          </a:p>
          <a:p>
            <a:pPr marL="457200" indent="-457200" algn="just">
              <a:buAutoNum type="arabicPeriod"/>
            </a:pPr>
            <a:endParaRPr lang="es-ES" sz="3200" b="1" dirty="0"/>
          </a:p>
        </p:txBody>
      </p:sp>
    </p:spTree>
    <p:extLst>
      <p:ext uri="{BB962C8B-B14F-4D97-AF65-F5344CB8AC3E}">
        <p14:creationId xmlns:p14="http://schemas.microsoft.com/office/powerpoint/2010/main" val="2319156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67544" y="1196752"/>
            <a:ext cx="7772400" cy="576064"/>
          </a:xfrm>
        </p:spPr>
        <p:txBody>
          <a:bodyPr/>
          <a:lstStyle/>
          <a:p>
            <a:r>
              <a:rPr lang="es-ES" sz="3400" b="1" dirty="0" smtClean="0"/>
              <a:t>1. INTRODUCCIÓN</a:t>
            </a:r>
            <a:br>
              <a:rPr lang="es-ES" sz="3400" b="1" dirty="0" smtClean="0"/>
            </a:br>
            <a:endParaRPr lang="es-ES" sz="3400" b="1" dirty="0"/>
          </a:p>
        </p:txBody>
      </p:sp>
      <p:sp>
        <p:nvSpPr>
          <p:cNvPr id="5" name="4 Subtítulo"/>
          <p:cNvSpPr>
            <a:spLocks noGrp="1"/>
          </p:cNvSpPr>
          <p:nvPr>
            <p:ph type="subTitle" idx="1"/>
          </p:nvPr>
        </p:nvSpPr>
        <p:spPr>
          <a:xfrm>
            <a:off x="251520" y="1844824"/>
            <a:ext cx="8568952" cy="4176464"/>
          </a:xfrm>
        </p:spPr>
        <p:txBody>
          <a:bodyPr>
            <a:noAutofit/>
          </a:bodyPr>
          <a:lstStyle/>
          <a:p>
            <a:r>
              <a:rPr lang="es-MX" b="1" dirty="0" smtClean="0">
                <a:solidFill>
                  <a:srgbClr val="FF0000"/>
                </a:solidFill>
              </a:rPr>
              <a:t>PLAN NACIONAL DE DESARROLLO 2013-2018</a:t>
            </a:r>
          </a:p>
          <a:p>
            <a:pPr lvl="0"/>
            <a:endParaRPr lang="es-MX" b="1" dirty="0" smtClean="0"/>
          </a:p>
          <a:p>
            <a:pPr lvl="0"/>
            <a:r>
              <a:rPr lang="es-MX" b="1" dirty="0" smtClean="0">
                <a:solidFill>
                  <a:srgbClr val="FF0000"/>
                </a:solidFill>
              </a:rPr>
              <a:t>META Estratégica </a:t>
            </a:r>
            <a:r>
              <a:rPr lang="es-MX" b="1" dirty="0">
                <a:solidFill>
                  <a:srgbClr val="FF0000"/>
                </a:solidFill>
              </a:rPr>
              <a:t>3. </a:t>
            </a:r>
            <a:r>
              <a:rPr lang="es-MX" b="1" dirty="0" smtClean="0"/>
              <a:t>México con Educación de Calidad</a:t>
            </a:r>
            <a:endParaRPr lang="es-MX" b="1" dirty="0" smtClean="0">
              <a:solidFill>
                <a:srgbClr val="0070C0"/>
              </a:solidFill>
              <a:latin typeface="Arial" pitchFamily="34" charset="0"/>
              <a:cs typeface="Arial" pitchFamily="34" charset="0"/>
            </a:endParaRPr>
          </a:p>
          <a:p>
            <a:r>
              <a:rPr lang="es-MX" b="1" dirty="0">
                <a:solidFill>
                  <a:srgbClr val="FF0000"/>
                </a:solidFill>
              </a:rPr>
              <a:t>Objetivo 3.1. </a:t>
            </a:r>
            <a:r>
              <a:rPr lang="es-MX" b="1" dirty="0"/>
              <a:t>Desarrollar el potencial humano de los mexicanos con </a:t>
            </a:r>
            <a:r>
              <a:rPr lang="es-MX" b="1" dirty="0" smtClean="0"/>
              <a:t>educación de </a:t>
            </a:r>
            <a:r>
              <a:rPr lang="es-MX" b="1" dirty="0"/>
              <a:t>calidad</a:t>
            </a:r>
            <a:r>
              <a:rPr lang="es-MX" b="1" dirty="0" smtClean="0"/>
              <a:t>.</a:t>
            </a:r>
          </a:p>
          <a:p>
            <a:r>
              <a:rPr lang="es-MX" b="1" dirty="0">
                <a:solidFill>
                  <a:srgbClr val="FF0000"/>
                </a:solidFill>
              </a:rPr>
              <a:t>Estrategia </a:t>
            </a:r>
            <a:r>
              <a:rPr lang="es-MX" b="1" dirty="0" smtClean="0">
                <a:solidFill>
                  <a:srgbClr val="FF0000"/>
                </a:solidFill>
              </a:rPr>
              <a:t>3.1.1. </a:t>
            </a:r>
            <a:r>
              <a:rPr lang="es-MX" b="1" dirty="0" smtClean="0"/>
              <a:t>Establecer </a:t>
            </a:r>
            <a:r>
              <a:rPr lang="es-MX" b="1" dirty="0"/>
              <a:t>un sistema de profesionalización docente que promueva la formación, selección, actualización y evaluación del personal docente y de apoyo técnico-pedagógico, enmarcado en la Líneas de acción Estimular los programas institucionales de mejoramiento del profesorado, del desempeño docente y de investigación</a:t>
            </a:r>
            <a:endParaRPr lang="es-MX" b="1" dirty="0" smtClean="0"/>
          </a:p>
        </p:txBody>
      </p:sp>
    </p:spTree>
    <p:extLst>
      <p:ext uri="{BB962C8B-B14F-4D97-AF65-F5344CB8AC3E}">
        <p14:creationId xmlns:p14="http://schemas.microsoft.com/office/powerpoint/2010/main" val="3719703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251520" y="1484784"/>
            <a:ext cx="8568952" cy="4176464"/>
          </a:xfrm>
        </p:spPr>
        <p:txBody>
          <a:bodyPr>
            <a:noAutofit/>
          </a:bodyPr>
          <a:lstStyle/>
          <a:p>
            <a:pPr algn="just"/>
            <a:r>
              <a:rPr lang="es-MX" sz="2800" b="1" dirty="0" smtClean="0"/>
              <a:t>Es un </a:t>
            </a:r>
            <a:r>
              <a:rPr lang="es-MX" sz="2800" b="1" dirty="0">
                <a:solidFill>
                  <a:srgbClr val="FF0000"/>
                </a:solidFill>
              </a:rPr>
              <a:t>derecho del </a:t>
            </a:r>
            <a:r>
              <a:rPr lang="es-MX" sz="2800" b="1" dirty="0" smtClean="0">
                <a:solidFill>
                  <a:srgbClr val="FF0000"/>
                </a:solidFill>
              </a:rPr>
              <a:t>profesor de </a:t>
            </a:r>
            <a:r>
              <a:rPr lang="es-MX" sz="2800" b="1" dirty="0">
                <a:solidFill>
                  <a:srgbClr val="FF0000"/>
                </a:solidFill>
              </a:rPr>
              <a:t>tiempo completo (PTC)</a:t>
            </a:r>
            <a:r>
              <a:rPr lang="es-MX" sz="2800" b="1" dirty="0"/>
              <a:t> gozar de un período sabático, el cual, está definido en el </a:t>
            </a:r>
            <a:r>
              <a:rPr lang="es-MX" sz="2800" b="1" dirty="0">
                <a:solidFill>
                  <a:srgbClr val="FF0000"/>
                </a:solidFill>
              </a:rPr>
              <a:t>reglamento interior de trabajo del personal docente de los Institutos Tecnológicos</a:t>
            </a:r>
            <a:r>
              <a:rPr lang="es-MX" sz="2800" b="1" dirty="0"/>
              <a:t>,  </a:t>
            </a:r>
            <a:r>
              <a:rPr lang="es-MX" sz="2800" b="1" dirty="0">
                <a:solidFill>
                  <a:srgbClr val="C00000"/>
                </a:solidFill>
              </a:rPr>
              <a:t>en el título segundo Derechos y Obligaciones </a:t>
            </a:r>
            <a:r>
              <a:rPr lang="es-MX" sz="2800" b="1" dirty="0"/>
              <a:t>del personal Docente, </a:t>
            </a:r>
            <a:r>
              <a:rPr lang="es-MX" sz="2800" b="1" dirty="0">
                <a:solidFill>
                  <a:srgbClr val="C00000"/>
                </a:solidFill>
              </a:rPr>
              <a:t>capítulo I de los Derechos</a:t>
            </a:r>
            <a:r>
              <a:rPr lang="es-MX" sz="2800" b="1" dirty="0"/>
              <a:t>, particularmente </a:t>
            </a:r>
            <a:r>
              <a:rPr lang="es-MX" sz="2800" b="1" dirty="0">
                <a:solidFill>
                  <a:srgbClr val="C00000"/>
                </a:solidFill>
              </a:rPr>
              <a:t>el artículo 10 donde indica en la fracción XVI</a:t>
            </a:r>
            <a:r>
              <a:rPr lang="es-MX" sz="2800" b="1" dirty="0"/>
              <a:t> que son derechos del Personal Docente, “Gozar del año sabático en los términos que establece el título IV, capítulo único de este reglamento”. </a:t>
            </a:r>
            <a:endParaRPr lang="es-MX" sz="2800" b="1" dirty="0" smtClean="0"/>
          </a:p>
        </p:txBody>
      </p:sp>
    </p:spTree>
    <p:extLst>
      <p:ext uri="{BB962C8B-B14F-4D97-AF65-F5344CB8AC3E}">
        <p14:creationId xmlns:p14="http://schemas.microsoft.com/office/powerpoint/2010/main" val="2296039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1524000" y="1828800"/>
            <a:ext cx="5695950" cy="4894263"/>
          </a:xfrm>
          <a:prstGeom prst="rect">
            <a:avLst/>
          </a:prstGeom>
          <a:no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s-ES" sz="2400" dirty="0">
                <a:solidFill>
                  <a:srgbClr val="000000"/>
                </a:solidFill>
                <a:latin typeface="Verdana" pitchFamily="34" charset="0"/>
                <a:cs typeface="Arial" charset="0"/>
              </a:rPr>
              <a:t>Coordinar el proceso clave de desarrollo profesional, inherente al proceso estratégico académico, de conforme con el modelo educativo vigente en el Sistema Nacional de Educación Superior tecnológica (SNEST), sustentado en la congruencia del ejercicio estratégico de liderazgo y una cultura de calidad, a fin de coadyuvar a la conformación de Institutos Tecnológicos y Centros de alto desempeño.</a:t>
            </a:r>
            <a:endParaRPr lang="es-ES" sz="2400" dirty="0">
              <a:latin typeface="Verdana" pitchFamily="34" charset="0"/>
            </a:endParaRPr>
          </a:p>
        </p:txBody>
      </p:sp>
      <p:pic>
        <p:nvPicPr>
          <p:cNvPr id="410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56113"/>
            <a:ext cx="1420813" cy="186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962400"/>
            <a:ext cx="1628775"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13" descr="https://encrypted-tbn1.gstatic.com/images?q=tbn:ANd9GcTeuVKfDl2N1rV1rrF1BUz_TGbPyLwz6p5F2H6-VJkJaY05Wn1vK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9575" y="3429000"/>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26" descr="http://www.legiondemaria.org/arrow_blue_rt_md_clr.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0" y="3132138"/>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293813"/>
            <a:ext cx="1401763" cy="122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1219200"/>
            <a:ext cx="1624013" cy="22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26" descr="http://www.legiondemaria.org/arrow_blue_rt_md_clr.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843838" y="4452937"/>
            <a:ext cx="74453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181600"/>
            <a:ext cx="1871663" cy="152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44544" y="1196752"/>
            <a:ext cx="7943880" cy="1143000"/>
          </a:xfrm>
        </p:spPr>
        <p:txBody>
          <a:bodyPr/>
          <a:lstStyle/>
          <a:p>
            <a:r>
              <a:rPr lang="es-MX" sz="2400" b="1" dirty="0">
                <a:solidFill>
                  <a:srgbClr val="993300"/>
                </a:solidFill>
                <a:latin typeface="Verdana" pitchFamily="34" charset="0"/>
              </a:rPr>
              <a:t>MISIÓN DE LA DDP DE LA </a:t>
            </a:r>
            <a:r>
              <a:rPr lang="es-MX" sz="2400" b="1" dirty="0" smtClean="0">
                <a:solidFill>
                  <a:srgbClr val="993300"/>
                </a:solidFill>
                <a:latin typeface="Verdana" pitchFamily="34" charset="0"/>
              </a:rPr>
              <a:t>DGEST</a:t>
            </a:r>
            <a:br>
              <a:rPr lang="es-MX" sz="2400" b="1" dirty="0" smtClean="0">
                <a:solidFill>
                  <a:srgbClr val="993300"/>
                </a:solidFill>
                <a:latin typeface="Verdana" pitchFamily="34" charset="0"/>
              </a:rPr>
            </a:br>
            <a:endParaRPr lang="es-MX" sz="2400" dirty="0"/>
          </a:p>
        </p:txBody>
      </p:sp>
    </p:spTree>
    <p:extLst>
      <p:ext uri="{BB962C8B-B14F-4D97-AF65-F5344CB8AC3E}">
        <p14:creationId xmlns:p14="http://schemas.microsoft.com/office/powerpoint/2010/main" val="3299555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251520" y="1340768"/>
            <a:ext cx="8568952" cy="4176464"/>
          </a:xfrm>
        </p:spPr>
        <p:txBody>
          <a:bodyPr>
            <a:noAutofit/>
          </a:bodyPr>
          <a:lstStyle/>
          <a:p>
            <a:r>
              <a:rPr lang="es-MX" sz="3200" b="1" dirty="0" smtClean="0">
                <a:solidFill>
                  <a:srgbClr val="FF0000"/>
                </a:solidFill>
              </a:rPr>
              <a:t>PROGRAMAS PARA EL PERIODO SABÁTICO</a:t>
            </a:r>
          </a:p>
          <a:p>
            <a:endParaRPr lang="es-MX" sz="3200" b="1" dirty="0" smtClean="0">
              <a:solidFill>
                <a:srgbClr val="FF0000"/>
              </a:solidFill>
            </a:endParaRPr>
          </a:p>
          <a:p>
            <a:pPr marL="514350" indent="-514350" algn="just">
              <a:buAutoNum type="arabicParenBoth"/>
            </a:pPr>
            <a:r>
              <a:rPr lang="es-MX" sz="3200" b="1" dirty="0" smtClean="0"/>
              <a:t>Investigación </a:t>
            </a:r>
            <a:r>
              <a:rPr lang="es-MX" sz="3200" b="1" dirty="0"/>
              <a:t>y Desarrollo </a:t>
            </a:r>
            <a:r>
              <a:rPr lang="es-MX" sz="3200" b="1" dirty="0" smtClean="0"/>
              <a:t>Tecnológico</a:t>
            </a:r>
            <a:endParaRPr lang="es-MX" sz="3200" b="1" dirty="0"/>
          </a:p>
          <a:p>
            <a:pPr marL="514350" indent="-514350" algn="just">
              <a:buAutoNum type="arabicParenBoth"/>
            </a:pPr>
            <a:r>
              <a:rPr lang="es-MX" sz="3200" b="1" dirty="0" smtClean="0"/>
              <a:t>Estudios </a:t>
            </a:r>
            <a:r>
              <a:rPr lang="es-MX" sz="3200" b="1" dirty="0"/>
              <a:t>de </a:t>
            </a:r>
            <a:r>
              <a:rPr lang="es-MX" sz="3200" b="1" dirty="0" smtClean="0"/>
              <a:t>Posgrado</a:t>
            </a:r>
            <a:r>
              <a:rPr lang="es-MX" sz="3200" dirty="0"/>
              <a:t>: Especialización, Maestría o Doctorado</a:t>
            </a:r>
            <a:endParaRPr lang="es-MX" sz="3200" b="1" dirty="0"/>
          </a:p>
          <a:p>
            <a:pPr marL="514350" indent="-514350" algn="just">
              <a:buAutoNum type="arabicParenBoth"/>
            </a:pPr>
            <a:r>
              <a:rPr lang="es-MX" sz="3200" b="1" dirty="0" smtClean="0"/>
              <a:t>Elaboración </a:t>
            </a:r>
            <a:r>
              <a:rPr lang="es-MX" sz="3200" b="1" dirty="0"/>
              <a:t>de Tesis para la Obtención de </a:t>
            </a:r>
            <a:r>
              <a:rPr lang="es-MX" sz="3200" b="1" dirty="0" smtClean="0"/>
              <a:t>Grado </a:t>
            </a:r>
            <a:r>
              <a:rPr lang="es-MX" sz="3200" b="1" dirty="0"/>
              <a:t>(Maestría o Doctorado</a:t>
            </a:r>
            <a:r>
              <a:rPr lang="es-MX" sz="3200" b="1" dirty="0" smtClean="0"/>
              <a:t>)</a:t>
            </a:r>
          </a:p>
          <a:p>
            <a:pPr marL="514350" indent="-514350" algn="just">
              <a:buAutoNum type="arabicParenBoth"/>
            </a:pPr>
            <a:r>
              <a:rPr lang="es-MX" sz="3200" b="1" dirty="0" smtClean="0"/>
              <a:t>Formación </a:t>
            </a:r>
            <a:r>
              <a:rPr lang="es-MX" sz="3200" b="1" dirty="0"/>
              <a:t>y Superación Docente (Capacitación y Actualización</a:t>
            </a:r>
            <a:r>
              <a:rPr lang="es-MX" sz="3200" b="1" dirty="0" smtClean="0"/>
              <a:t>)</a:t>
            </a:r>
            <a:endParaRPr lang="es-MX" sz="3200" b="1" dirty="0"/>
          </a:p>
        </p:txBody>
      </p:sp>
    </p:spTree>
    <p:extLst>
      <p:ext uri="{BB962C8B-B14F-4D97-AF65-F5344CB8AC3E}">
        <p14:creationId xmlns:p14="http://schemas.microsoft.com/office/powerpoint/2010/main" val="1626153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251520" y="1484784"/>
            <a:ext cx="8568952" cy="4176464"/>
          </a:xfrm>
        </p:spPr>
        <p:txBody>
          <a:bodyPr>
            <a:noAutofit/>
          </a:bodyPr>
          <a:lstStyle/>
          <a:p>
            <a:pPr algn="just"/>
            <a:r>
              <a:rPr lang="es-MX" sz="3200" b="1" dirty="0" smtClean="0">
                <a:solidFill>
                  <a:srgbClr val="FF0000"/>
                </a:solidFill>
              </a:rPr>
              <a:t>PROGRAMAS PARA EL PERIODO SABÁTICO</a:t>
            </a:r>
          </a:p>
          <a:p>
            <a:pPr algn="just"/>
            <a:endParaRPr lang="es-MX" sz="3200" b="1" dirty="0" smtClean="0">
              <a:solidFill>
                <a:srgbClr val="FF0000"/>
              </a:solidFill>
            </a:endParaRPr>
          </a:p>
          <a:p>
            <a:pPr algn="just"/>
            <a:r>
              <a:rPr lang="es-MX" sz="3200" b="1" dirty="0" smtClean="0"/>
              <a:t>(5) Elaboración </a:t>
            </a:r>
            <a:r>
              <a:rPr lang="es-MX" sz="3200" b="1" dirty="0"/>
              <a:t>de Materiales, Recursos o Auxiliares </a:t>
            </a:r>
            <a:r>
              <a:rPr lang="es-MX" sz="3200" b="1" dirty="0" smtClean="0"/>
              <a:t>Didácticos</a:t>
            </a:r>
          </a:p>
          <a:p>
            <a:pPr algn="just"/>
            <a:r>
              <a:rPr lang="es-MX" sz="3200" b="1" dirty="0" smtClean="0"/>
              <a:t>(6) Estadías </a:t>
            </a:r>
            <a:r>
              <a:rPr lang="es-MX" sz="3200" b="1" dirty="0"/>
              <a:t>en el Sector Productivo o en Centros de </a:t>
            </a:r>
            <a:r>
              <a:rPr lang="es-MX" sz="3200" b="1" dirty="0" smtClean="0"/>
              <a:t>Investigación</a:t>
            </a:r>
          </a:p>
          <a:p>
            <a:pPr algn="just"/>
            <a:r>
              <a:rPr lang="es-MX" sz="3200" b="1" dirty="0" smtClean="0"/>
              <a:t>(7) Elaboración </a:t>
            </a:r>
            <a:r>
              <a:rPr lang="es-MX" sz="3200" b="1" dirty="0"/>
              <a:t>de Prototipos de Desarrollo </a:t>
            </a:r>
            <a:r>
              <a:rPr lang="es-MX" sz="3200" b="1" dirty="0" smtClean="0"/>
              <a:t>Tecnológico</a:t>
            </a:r>
          </a:p>
          <a:p>
            <a:pPr algn="just"/>
            <a:r>
              <a:rPr lang="es-MX" sz="3200" b="1" dirty="0" smtClean="0"/>
              <a:t>(8) Desarrollo </a:t>
            </a:r>
            <a:r>
              <a:rPr lang="es-MX" sz="3200" b="1" dirty="0"/>
              <a:t>de Proyectos </a:t>
            </a:r>
            <a:r>
              <a:rPr lang="es-MX" sz="3200" b="1" dirty="0" smtClean="0"/>
              <a:t>Empresariales</a:t>
            </a:r>
            <a:endParaRPr lang="es-MX" sz="3200" b="1" dirty="0"/>
          </a:p>
        </p:txBody>
      </p:sp>
    </p:spTree>
    <p:extLst>
      <p:ext uri="{BB962C8B-B14F-4D97-AF65-F5344CB8AC3E}">
        <p14:creationId xmlns:p14="http://schemas.microsoft.com/office/powerpoint/2010/main" val="2118265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7504" y="1196752"/>
            <a:ext cx="8712968" cy="1224136"/>
          </a:xfrm>
        </p:spPr>
        <p:txBody>
          <a:bodyPr/>
          <a:lstStyle/>
          <a:p>
            <a:r>
              <a:rPr lang="es-MX" sz="2700" b="1" dirty="0">
                <a:solidFill>
                  <a:srgbClr val="FF0000"/>
                </a:solidFill>
              </a:rPr>
              <a:t>2</a:t>
            </a:r>
            <a:r>
              <a:rPr lang="es-MX" sz="2700" b="1" dirty="0" smtClean="0">
                <a:solidFill>
                  <a:srgbClr val="FF0000"/>
                </a:solidFill>
              </a:rPr>
              <a:t>. RESULTADOS DE LOS PROGRAMAS, 2006-2011</a:t>
            </a:r>
            <a:r>
              <a:rPr lang="es-MX" sz="2800" b="1" dirty="0" smtClean="0">
                <a:solidFill>
                  <a:srgbClr val="FF0000"/>
                </a:solidFill>
              </a:rPr>
              <a:t/>
            </a:r>
            <a:br>
              <a:rPr lang="es-MX" sz="2800" b="1" dirty="0" smtClean="0">
                <a:solidFill>
                  <a:srgbClr val="FF0000"/>
                </a:solidFill>
              </a:rPr>
            </a:br>
            <a:r>
              <a:rPr lang="es-MX" sz="2800" b="1" dirty="0">
                <a:solidFill>
                  <a:srgbClr val="FF0000"/>
                </a:solidFill>
              </a:rPr>
              <a:t/>
            </a:r>
            <a:br>
              <a:rPr lang="es-MX" sz="2800" b="1" dirty="0">
                <a:solidFill>
                  <a:srgbClr val="FF0000"/>
                </a:solidFill>
              </a:rPr>
            </a:br>
            <a:r>
              <a:rPr lang="es-MX" sz="2500" b="1" dirty="0" smtClean="0"/>
              <a:t>Programa </a:t>
            </a:r>
            <a:r>
              <a:rPr lang="es-MX" sz="2500" b="1" dirty="0"/>
              <a:t>1: Investigación y Desarrollo Tecnológico</a:t>
            </a:r>
            <a:r>
              <a:rPr lang="es-MX" sz="2500" b="1" dirty="0" smtClean="0"/>
              <a:t> </a:t>
            </a:r>
            <a:endParaRPr lang="es-MX" sz="2500" b="1" dirty="0"/>
          </a:p>
        </p:txBody>
      </p:sp>
      <p:sp>
        <p:nvSpPr>
          <p:cNvPr id="6" name="4 Subtítulo"/>
          <p:cNvSpPr>
            <a:spLocks noGrp="1"/>
          </p:cNvSpPr>
          <p:nvPr>
            <p:ph type="subTitle" idx="1"/>
          </p:nvPr>
        </p:nvSpPr>
        <p:spPr>
          <a:xfrm>
            <a:off x="-36512" y="5589240"/>
            <a:ext cx="8712968" cy="1584176"/>
          </a:xfrm>
        </p:spPr>
        <p:txBody>
          <a:bodyPr>
            <a:normAutofit/>
          </a:bodyPr>
          <a:lstStyle/>
          <a:p>
            <a:r>
              <a:rPr lang="es-MX" b="1" dirty="0">
                <a:solidFill>
                  <a:srgbClr val="FF0000"/>
                </a:solidFill>
              </a:rPr>
              <a:t>Figura 1. </a:t>
            </a:r>
            <a:r>
              <a:rPr lang="es-MX" b="1" dirty="0"/>
              <a:t>Solicitudes de periodo sabático en el área de ingeniería para el programa 1: Investigación y Desarrollo Tecnológico, durante el </a:t>
            </a:r>
            <a:r>
              <a:rPr lang="es-MX" b="1" dirty="0" smtClean="0"/>
              <a:t>periodo</a:t>
            </a:r>
            <a:endParaRPr lang="es-MX"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2560290"/>
            <a:ext cx="684847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42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Subtítulo"/>
          <p:cNvSpPr>
            <a:spLocks noGrp="1"/>
          </p:cNvSpPr>
          <p:nvPr>
            <p:ph type="subTitle" idx="1"/>
          </p:nvPr>
        </p:nvSpPr>
        <p:spPr>
          <a:xfrm>
            <a:off x="-36512" y="5517232"/>
            <a:ext cx="8784976" cy="864096"/>
          </a:xfrm>
        </p:spPr>
        <p:txBody>
          <a:bodyPr>
            <a:noAutofit/>
          </a:bodyPr>
          <a:lstStyle/>
          <a:p>
            <a:r>
              <a:rPr lang="es-MX" b="1" dirty="0">
                <a:solidFill>
                  <a:srgbClr val="FF0000"/>
                </a:solidFill>
              </a:rPr>
              <a:t>Figura 2. </a:t>
            </a:r>
            <a:r>
              <a:rPr lang="es-MX" b="1" dirty="0"/>
              <a:t>Solicitudes de periodo sabático en el área de Ciencias Sociales para el programa 1: Investigación y Desarrollo Tecnológico, durante el </a:t>
            </a:r>
            <a:r>
              <a:rPr lang="es-MX" b="1" dirty="0" smtClean="0"/>
              <a:t>periodo</a:t>
            </a:r>
            <a:endParaRPr lang="es-MX"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340768"/>
            <a:ext cx="651510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32606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Subtítulo"/>
          <p:cNvSpPr>
            <a:spLocks noGrp="1"/>
          </p:cNvSpPr>
          <p:nvPr>
            <p:ph type="subTitle" idx="1"/>
          </p:nvPr>
        </p:nvSpPr>
        <p:spPr>
          <a:xfrm>
            <a:off x="-36512" y="5805264"/>
            <a:ext cx="8784976" cy="864096"/>
          </a:xfrm>
        </p:spPr>
        <p:txBody>
          <a:bodyPr>
            <a:noAutofit/>
          </a:bodyPr>
          <a:lstStyle/>
          <a:p>
            <a:r>
              <a:rPr lang="es-MX" sz="2600" b="1" dirty="0">
                <a:solidFill>
                  <a:srgbClr val="FF0000"/>
                </a:solidFill>
              </a:rPr>
              <a:t>Figura 3. </a:t>
            </a:r>
            <a:r>
              <a:rPr lang="es-MX" sz="2600" b="1" dirty="0"/>
              <a:t>Solicitudes de periodo sabático para el programa 2: Estudios de Posgrado</a:t>
            </a:r>
          </a:p>
        </p:txBody>
      </p:sp>
      <p:sp>
        <p:nvSpPr>
          <p:cNvPr id="2" name="1 Rectángulo"/>
          <p:cNvSpPr/>
          <p:nvPr/>
        </p:nvSpPr>
        <p:spPr>
          <a:xfrm>
            <a:off x="251520" y="1196752"/>
            <a:ext cx="8424936" cy="923330"/>
          </a:xfrm>
          <a:prstGeom prst="rect">
            <a:avLst/>
          </a:prstGeom>
        </p:spPr>
        <p:txBody>
          <a:bodyPr wrap="square">
            <a:spAutoFit/>
          </a:bodyPr>
          <a:lstStyle/>
          <a:p>
            <a:pPr algn="ctr"/>
            <a:r>
              <a:rPr lang="es-MX" sz="2700" b="1" dirty="0"/>
              <a:t>P</a:t>
            </a:r>
            <a:r>
              <a:rPr lang="es-MX" sz="2700" b="1" dirty="0" smtClean="0"/>
              <a:t>rograma 2. </a:t>
            </a:r>
            <a:r>
              <a:rPr lang="es-MX" sz="2700" b="1" dirty="0"/>
              <a:t>Estudios de Posgrado </a:t>
            </a:r>
            <a:r>
              <a:rPr lang="es-MX" sz="2700" b="1" dirty="0" smtClean="0"/>
              <a:t>y </a:t>
            </a:r>
            <a:r>
              <a:rPr lang="es-MX" sz="2700" b="1" dirty="0"/>
              <a:t>P</a:t>
            </a:r>
            <a:r>
              <a:rPr lang="es-MX" sz="2700" b="1" dirty="0" smtClean="0"/>
              <a:t>rograma 3. </a:t>
            </a:r>
            <a:r>
              <a:rPr lang="es-MX" sz="2700" b="1" dirty="0"/>
              <a:t>Elaboración de tesis para obtención del grado</a:t>
            </a:r>
            <a:endParaRPr lang="es-MX" sz="2700"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971600" y="2152650"/>
            <a:ext cx="6480720" cy="3508598"/>
          </a:xfrm>
          <a:prstGeom prst="rect">
            <a:avLst/>
          </a:prstGeom>
          <a:noFill/>
          <a:ln>
            <a:noFill/>
          </a:ln>
        </p:spPr>
      </p:pic>
    </p:spTree>
    <p:extLst>
      <p:ext uri="{BB962C8B-B14F-4D97-AF65-F5344CB8AC3E}">
        <p14:creationId xmlns:p14="http://schemas.microsoft.com/office/powerpoint/2010/main" val="1583966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Subtítulo"/>
          <p:cNvSpPr>
            <a:spLocks noGrp="1"/>
          </p:cNvSpPr>
          <p:nvPr>
            <p:ph type="subTitle" idx="1"/>
          </p:nvPr>
        </p:nvSpPr>
        <p:spPr>
          <a:xfrm>
            <a:off x="-36512" y="5517232"/>
            <a:ext cx="8784976" cy="1124744"/>
          </a:xfrm>
        </p:spPr>
        <p:txBody>
          <a:bodyPr>
            <a:normAutofit/>
          </a:bodyPr>
          <a:lstStyle/>
          <a:p>
            <a:r>
              <a:rPr lang="es-MX" sz="2600" b="1" dirty="0">
                <a:solidFill>
                  <a:srgbClr val="FF0000"/>
                </a:solidFill>
              </a:rPr>
              <a:t>Figura 4. </a:t>
            </a:r>
            <a:r>
              <a:rPr lang="es-MX" sz="2600" b="1" dirty="0"/>
              <a:t>Solicitudes de periodo sabático para nivel maestría del programa 2: Estudios de Posgrado</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00808"/>
            <a:ext cx="6768752" cy="3312368"/>
          </a:xfrm>
          <a:prstGeom prst="rect">
            <a:avLst/>
          </a:prstGeom>
          <a:noFill/>
          <a:ln>
            <a:noFill/>
          </a:ln>
        </p:spPr>
      </p:pic>
    </p:spTree>
    <p:extLst>
      <p:ext uri="{BB962C8B-B14F-4D97-AF65-F5344CB8AC3E}">
        <p14:creationId xmlns:p14="http://schemas.microsoft.com/office/powerpoint/2010/main" val="40593262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Subtítulo"/>
          <p:cNvSpPr>
            <a:spLocks noGrp="1"/>
          </p:cNvSpPr>
          <p:nvPr>
            <p:ph type="subTitle" idx="1"/>
          </p:nvPr>
        </p:nvSpPr>
        <p:spPr>
          <a:xfrm>
            <a:off x="-36512" y="5517232"/>
            <a:ext cx="8784976" cy="1124744"/>
          </a:xfrm>
        </p:spPr>
        <p:txBody>
          <a:bodyPr>
            <a:normAutofit fontScale="92500" lnSpcReduction="20000"/>
          </a:bodyPr>
          <a:lstStyle/>
          <a:p>
            <a:r>
              <a:rPr lang="es-MX" sz="2800" b="1" dirty="0">
                <a:solidFill>
                  <a:srgbClr val="FF0000"/>
                </a:solidFill>
              </a:rPr>
              <a:t>Figura 5. </a:t>
            </a:r>
            <a:r>
              <a:rPr lang="es-MX" sz="2800" b="1" dirty="0"/>
              <a:t>Solicitudes de periodo sabático para nivel doctorado del programa 2 denominado Estudios de Posgrado</a:t>
            </a:r>
            <a:endParaRPr lang="es-MX" sz="2600" b="1"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28800"/>
            <a:ext cx="6768751" cy="3528392"/>
          </a:xfrm>
          <a:prstGeom prst="rect">
            <a:avLst/>
          </a:prstGeom>
          <a:noFill/>
          <a:ln>
            <a:noFill/>
          </a:ln>
        </p:spPr>
      </p:pic>
    </p:spTree>
    <p:extLst>
      <p:ext uri="{BB962C8B-B14F-4D97-AF65-F5344CB8AC3E}">
        <p14:creationId xmlns:p14="http://schemas.microsoft.com/office/powerpoint/2010/main" val="21923573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Subtítulo"/>
          <p:cNvSpPr>
            <a:spLocks noGrp="1"/>
          </p:cNvSpPr>
          <p:nvPr>
            <p:ph type="subTitle" idx="1"/>
          </p:nvPr>
        </p:nvSpPr>
        <p:spPr>
          <a:xfrm>
            <a:off x="-36512" y="5445224"/>
            <a:ext cx="8712968" cy="1584176"/>
          </a:xfrm>
        </p:spPr>
        <p:txBody>
          <a:bodyPr>
            <a:normAutofit/>
          </a:bodyPr>
          <a:lstStyle/>
          <a:p>
            <a:r>
              <a:rPr lang="es-MX" sz="2600" b="1" dirty="0">
                <a:solidFill>
                  <a:srgbClr val="FF0000"/>
                </a:solidFill>
              </a:rPr>
              <a:t>Figura 6. </a:t>
            </a:r>
            <a:r>
              <a:rPr lang="es-MX" sz="2600" b="1" dirty="0"/>
              <a:t>Solicitudes de periodo sabático para el programa 3 denominado Elaboración de Tesis para obtención del grado</a:t>
            </a:r>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84784"/>
            <a:ext cx="6408712" cy="3672408"/>
          </a:xfrm>
          <a:prstGeom prst="rect">
            <a:avLst/>
          </a:prstGeom>
          <a:noFill/>
          <a:ln>
            <a:noFill/>
          </a:ln>
        </p:spPr>
      </p:pic>
    </p:spTree>
    <p:extLst>
      <p:ext uri="{BB962C8B-B14F-4D97-AF65-F5344CB8AC3E}">
        <p14:creationId xmlns:p14="http://schemas.microsoft.com/office/powerpoint/2010/main" val="41432430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Subtítulo"/>
          <p:cNvSpPr>
            <a:spLocks noGrp="1"/>
          </p:cNvSpPr>
          <p:nvPr>
            <p:ph type="subTitle" idx="1"/>
          </p:nvPr>
        </p:nvSpPr>
        <p:spPr>
          <a:xfrm>
            <a:off x="-36512" y="5157192"/>
            <a:ext cx="8712968" cy="1584176"/>
          </a:xfrm>
        </p:spPr>
        <p:txBody>
          <a:bodyPr>
            <a:normAutofit/>
          </a:bodyPr>
          <a:lstStyle/>
          <a:p>
            <a:r>
              <a:rPr lang="es-MX" sz="2800" b="1" dirty="0">
                <a:solidFill>
                  <a:srgbClr val="FF0000"/>
                </a:solidFill>
              </a:rPr>
              <a:t>Figura </a:t>
            </a:r>
            <a:r>
              <a:rPr lang="es-MX" sz="2800" b="1" dirty="0" smtClean="0">
                <a:solidFill>
                  <a:srgbClr val="FF0000"/>
                </a:solidFill>
              </a:rPr>
              <a:t>7. </a:t>
            </a:r>
            <a:r>
              <a:rPr lang="es-MX" sz="2800" b="1" dirty="0"/>
              <a:t>Solicitudes de periodo sabático para para nivel doctorado del programa 2 denominado Estudios de Posgrado</a:t>
            </a:r>
            <a:endParaRPr lang="es-MX" sz="2600" b="1"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40768"/>
            <a:ext cx="6984775" cy="3528392"/>
          </a:xfrm>
          <a:prstGeom prst="rect">
            <a:avLst/>
          </a:prstGeom>
          <a:noFill/>
          <a:ln>
            <a:noFill/>
          </a:ln>
        </p:spPr>
      </p:pic>
    </p:spTree>
    <p:extLst>
      <p:ext uri="{BB962C8B-B14F-4D97-AF65-F5344CB8AC3E}">
        <p14:creationId xmlns:p14="http://schemas.microsoft.com/office/powerpoint/2010/main" val="20190242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Subtítulo"/>
          <p:cNvSpPr>
            <a:spLocks noGrp="1"/>
          </p:cNvSpPr>
          <p:nvPr>
            <p:ph type="subTitle" idx="1"/>
          </p:nvPr>
        </p:nvSpPr>
        <p:spPr>
          <a:xfrm>
            <a:off x="35496" y="5085184"/>
            <a:ext cx="8712968" cy="1584176"/>
          </a:xfrm>
        </p:spPr>
        <p:txBody>
          <a:bodyPr>
            <a:normAutofit/>
          </a:bodyPr>
          <a:lstStyle/>
          <a:p>
            <a:r>
              <a:rPr lang="es-MX" sz="2800" b="1" dirty="0">
                <a:solidFill>
                  <a:srgbClr val="FF0000"/>
                </a:solidFill>
              </a:rPr>
              <a:t>Figura </a:t>
            </a:r>
            <a:r>
              <a:rPr lang="es-MX" sz="2800" b="1" dirty="0" smtClean="0">
                <a:solidFill>
                  <a:srgbClr val="FF0000"/>
                </a:solidFill>
              </a:rPr>
              <a:t>8. </a:t>
            </a:r>
            <a:r>
              <a:rPr lang="es-MX" sz="2800" b="1" dirty="0"/>
              <a:t>Solicitudes de periodo sabático para nivel maestría del programa 3 denominado Elaboración de Tesis para la obtención del grado</a:t>
            </a:r>
            <a:endParaRPr lang="es-MX" sz="2600" b="1"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40768"/>
            <a:ext cx="6480720" cy="3528391"/>
          </a:xfrm>
          <a:prstGeom prst="rect">
            <a:avLst/>
          </a:prstGeom>
          <a:noFill/>
          <a:ln>
            <a:noFill/>
          </a:ln>
        </p:spPr>
      </p:pic>
    </p:spTree>
    <p:extLst>
      <p:ext uri="{BB962C8B-B14F-4D97-AF65-F5344CB8AC3E}">
        <p14:creationId xmlns:p14="http://schemas.microsoft.com/office/powerpoint/2010/main" val="272692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304800" y="2636912"/>
            <a:ext cx="8534400" cy="3747180"/>
          </a:xfrm>
          <a:prstGeom prst="rect">
            <a:avLst/>
          </a:prstGeom>
          <a:no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s-ES_tradnl" sz="2500" dirty="0">
                <a:solidFill>
                  <a:srgbClr val="FF0000"/>
                </a:solidFill>
                <a:latin typeface="Verdana" pitchFamily="34" charset="0"/>
                <a:hlinkClick r:id="rId2" action="ppaction://hlinksldjump"/>
              </a:rPr>
              <a:t>Objetivo 1. </a:t>
            </a:r>
            <a:r>
              <a:rPr lang="es-ES_tradnl" sz="2500" dirty="0">
                <a:solidFill>
                  <a:srgbClr val="4848DB"/>
                </a:solidFill>
                <a:latin typeface="Verdana" pitchFamily="34" charset="0"/>
              </a:rPr>
              <a:t>Administrar el </a:t>
            </a:r>
            <a:r>
              <a:rPr lang="es-ES" sz="2500" dirty="0">
                <a:solidFill>
                  <a:srgbClr val="4848DB"/>
                </a:solidFill>
                <a:latin typeface="Verdana" pitchFamily="34" charset="0"/>
                <a:cs typeface="Arial" charset="0"/>
              </a:rPr>
              <a:t>proceso clave de desarrollo profesional de conformidad con el modelo educativo vigente en el SNEST, que posibilite el cambio hacia el alto desempeño organizacional con el fin de contribuir al cumplimiento de metas y objetivos </a:t>
            </a:r>
            <a:r>
              <a:rPr lang="es-ES" sz="2500" dirty="0" smtClean="0">
                <a:solidFill>
                  <a:srgbClr val="4848DB"/>
                </a:solidFill>
                <a:latin typeface="Verdana" pitchFamily="34" charset="0"/>
                <a:cs typeface="Arial" charset="0"/>
              </a:rPr>
              <a:t>institucionales</a:t>
            </a:r>
            <a:endParaRPr lang="es-ES" sz="2500" dirty="0">
              <a:solidFill>
                <a:srgbClr val="4848DB"/>
              </a:solidFill>
              <a:latin typeface="Verdana" pitchFamily="34" charset="0"/>
              <a:cs typeface="Arial" charset="0"/>
            </a:endParaRPr>
          </a:p>
          <a:p>
            <a:pPr algn="just" eaLnBrk="1" hangingPunct="1">
              <a:spcBef>
                <a:spcPct val="50000"/>
              </a:spcBef>
            </a:pPr>
            <a:r>
              <a:rPr lang="es-ES" sz="2500" dirty="0">
                <a:solidFill>
                  <a:srgbClr val="FF0000"/>
                </a:solidFill>
                <a:latin typeface="Verdana" pitchFamily="34" charset="0"/>
                <a:cs typeface="Arial" charset="0"/>
                <a:hlinkClick r:id="rId3" action="ppaction://hlinksldjump"/>
              </a:rPr>
              <a:t>Objetivo 2. </a:t>
            </a:r>
            <a:r>
              <a:rPr lang="es-ES" sz="2500" dirty="0">
                <a:solidFill>
                  <a:srgbClr val="4848DB"/>
                </a:solidFill>
                <a:latin typeface="Verdana" pitchFamily="34" charset="0"/>
                <a:cs typeface="Arial" charset="0"/>
              </a:rPr>
              <a:t>Establecer y dar seguimiento al proceso específico de desarrollo del personal académico, acorde a los planes y programas de </a:t>
            </a:r>
            <a:r>
              <a:rPr lang="es-ES" sz="2500" dirty="0" smtClean="0">
                <a:solidFill>
                  <a:srgbClr val="4848DB"/>
                </a:solidFill>
                <a:latin typeface="Verdana" pitchFamily="34" charset="0"/>
                <a:cs typeface="Arial" charset="0"/>
              </a:rPr>
              <a:t>estudio</a:t>
            </a:r>
            <a:endParaRPr lang="es-ES" sz="2500" dirty="0">
              <a:solidFill>
                <a:srgbClr val="4848DB"/>
              </a:solidFill>
              <a:latin typeface="Verdana" pitchFamily="34" charset="0"/>
              <a:cs typeface="Arial" charset="0"/>
            </a:endParaRPr>
          </a:p>
        </p:txBody>
      </p:sp>
      <p:sp>
        <p:nvSpPr>
          <p:cNvPr id="5123" name="Rectangle 4"/>
          <p:cNvSpPr>
            <a:spLocks noGrp="1" noChangeArrowheads="1"/>
          </p:cNvSpPr>
          <p:nvPr>
            <p:ph type="title"/>
          </p:nvPr>
        </p:nvSpPr>
        <p:spPr>
          <a:xfrm>
            <a:off x="1743075" y="1196752"/>
            <a:ext cx="5495925" cy="609600"/>
          </a:xfrm>
          <a:noFill/>
          <a:ln>
            <a:solidFill>
              <a:schemeClr val="tx1"/>
            </a:solidFill>
            <a:miter lim="800000"/>
            <a:headEnd/>
            <a:tailEnd/>
          </a:ln>
        </p:spPr>
        <p:txBody>
          <a:bodyPr lIns="92075" tIns="46038" rIns="92075" bIns="46038"/>
          <a:lstStyle/>
          <a:p>
            <a:pPr eaLnBrk="1" hangingPunct="1"/>
            <a:r>
              <a:rPr lang="es-MX" sz="3600" b="1" smtClean="0">
                <a:solidFill>
                  <a:srgbClr val="993300"/>
                </a:solidFill>
                <a:latin typeface="Verdana" pitchFamily="34" charset="0"/>
              </a:rPr>
              <a:t>OBJETIVOS</a:t>
            </a:r>
            <a:endParaRPr lang="es-ES" sz="3600" b="1" smtClean="0">
              <a:solidFill>
                <a:srgbClr val="993300"/>
              </a:solidFill>
              <a:latin typeface="Verdana" pitchFamily="34" charset="0"/>
            </a:endParaRPr>
          </a:p>
        </p:txBody>
      </p:sp>
      <p:pic>
        <p:nvPicPr>
          <p:cNvPr id="5124" name="Picture 6" descr="http://thales.cica.es/rd/Recursos/rd98/Matematicas/01/flechabajo.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916832"/>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1958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Subtítulo"/>
          <p:cNvSpPr>
            <a:spLocks noGrp="1"/>
          </p:cNvSpPr>
          <p:nvPr>
            <p:ph type="subTitle" idx="1"/>
          </p:nvPr>
        </p:nvSpPr>
        <p:spPr>
          <a:xfrm>
            <a:off x="35496" y="5445224"/>
            <a:ext cx="8712968" cy="1584176"/>
          </a:xfrm>
        </p:spPr>
        <p:txBody>
          <a:bodyPr>
            <a:normAutofit/>
          </a:bodyPr>
          <a:lstStyle/>
          <a:p>
            <a:r>
              <a:rPr lang="es-MX" sz="2800" b="1" dirty="0">
                <a:solidFill>
                  <a:srgbClr val="FF0000"/>
                </a:solidFill>
              </a:rPr>
              <a:t>Figura 9</a:t>
            </a:r>
            <a:r>
              <a:rPr lang="es-MX" sz="2800" b="1" dirty="0" smtClean="0">
                <a:solidFill>
                  <a:srgbClr val="FF0000"/>
                </a:solidFill>
              </a:rPr>
              <a:t>. </a:t>
            </a:r>
            <a:r>
              <a:rPr lang="es-MX" sz="2800" b="1" dirty="0"/>
              <a:t>Impacto de los programas 2 y 3 en la conformación de Cuerpos Académicos</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84784"/>
            <a:ext cx="6984776" cy="3888432"/>
          </a:xfrm>
          <a:prstGeom prst="rect">
            <a:avLst/>
          </a:prstGeom>
          <a:noFill/>
          <a:ln>
            <a:noFill/>
          </a:ln>
        </p:spPr>
      </p:pic>
    </p:spTree>
    <p:extLst>
      <p:ext uri="{BB962C8B-B14F-4D97-AF65-F5344CB8AC3E}">
        <p14:creationId xmlns:p14="http://schemas.microsoft.com/office/powerpoint/2010/main" val="1558105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Subtítulo"/>
          <p:cNvSpPr>
            <a:spLocks noGrp="1"/>
          </p:cNvSpPr>
          <p:nvPr>
            <p:ph type="subTitle" idx="1"/>
          </p:nvPr>
        </p:nvSpPr>
        <p:spPr>
          <a:xfrm>
            <a:off x="35496" y="5589240"/>
            <a:ext cx="8712968" cy="1584176"/>
          </a:xfrm>
        </p:spPr>
        <p:txBody>
          <a:bodyPr>
            <a:normAutofit/>
          </a:bodyPr>
          <a:lstStyle/>
          <a:p>
            <a:r>
              <a:rPr lang="es-MX" sz="2800" b="1" dirty="0">
                <a:solidFill>
                  <a:srgbClr val="FF0000"/>
                </a:solidFill>
              </a:rPr>
              <a:t>Figura </a:t>
            </a:r>
            <a:r>
              <a:rPr lang="es-MX" sz="2800" b="1" dirty="0" smtClean="0">
                <a:solidFill>
                  <a:srgbClr val="FF0000"/>
                </a:solidFill>
              </a:rPr>
              <a:t>10. </a:t>
            </a:r>
            <a:r>
              <a:rPr lang="es-MX" sz="2800" b="1" dirty="0"/>
              <a:t>Solicitudes de periodo sabático del Programa 4 Formación y Superación Docente</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201962"/>
            <a:ext cx="6696744" cy="3387278"/>
          </a:xfrm>
          <a:prstGeom prst="rect">
            <a:avLst/>
          </a:prstGeom>
          <a:noFill/>
          <a:ln>
            <a:noFill/>
          </a:ln>
        </p:spPr>
      </p:pic>
      <p:sp>
        <p:nvSpPr>
          <p:cNvPr id="2" name="1 Rectángulo"/>
          <p:cNvSpPr/>
          <p:nvPr/>
        </p:nvSpPr>
        <p:spPr>
          <a:xfrm>
            <a:off x="899592" y="1124744"/>
            <a:ext cx="7236296" cy="1077218"/>
          </a:xfrm>
          <a:prstGeom prst="rect">
            <a:avLst/>
          </a:prstGeom>
        </p:spPr>
        <p:txBody>
          <a:bodyPr wrap="square">
            <a:spAutoFit/>
          </a:bodyPr>
          <a:lstStyle/>
          <a:p>
            <a:pPr algn="ctr"/>
            <a:r>
              <a:rPr lang="es-MX" sz="3200" b="1" dirty="0"/>
              <a:t>Programa </a:t>
            </a:r>
            <a:r>
              <a:rPr lang="es-MX" sz="3200" b="1" dirty="0" smtClean="0"/>
              <a:t>4. </a:t>
            </a:r>
            <a:r>
              <a:rPr lang="es-MX" sz="3200" b="1" dirty="0"/>
              <a:t>Formación y Superación Docente</a:t>
            </a:r>
            <a:endParaRPr lang="es-MX" sz="3200" dirty="0"/>
          </a:p>
        </p:txBody>
      </p:sp>
    </p:spTree>
    <p:extLst>
      <p:ext uri="{BB962C8B-B14F-4D97-AF65-F5344CB8AC3E}">
        <p14:creationId xmlns:p14="http://schemas.microsoft.com/office/powerpoint/2010/main" val="26736670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Subtítulo"/>
          <p:cNvSpPr>
            <a:spLocks noGrp="1"/>
          </p:cNvSpPr>
          <p:nvPr>
            <p:ph type="subTitle" idx="1"/>
          </p:nvPr>
        </p:nvSpPr>
        <p:spPr>
          <a:xfrm>
            <a:off x="35496" y="5589240"/>
            <a:ext cx="8712968" cy="1584176"/>
          </a:xfrm>
        </p:spPr>
        <p:txBody>
          <a:bodyPr>
            <a:normAutofit fontScale="92500"/>
          </a:bodyPr>
          <a:lstStyle/>
          <a:p>
            <a:r>
              <a:rPr lang="es-MX" sz="2800" b="1" dirty="0">
                <a:solidFill>
                  <a:srgbClr val="FF0000"/>
                </a:solidFill>
              </a:rPr>
              <a:t>Figura </a:t>
            </a:r>
            <a:r>
              <a:rPr lang="es-MX" sz="2800" b="1" dirty="0" smtClean="0">
                <a:solidFill>
                  <a:srgbClr val="FF0000"/>
                </a:solidFill>
              </a:rPr>
              <a:t>11. </a:t>
            </a:r>
            <a:r>
              <a:rPr lang="es-MX" sz="2800" b="1" dirty="0"/>
              <a:t>Solicitudes de periodo sabático en el área de ingeniería para el Programa 5 Elaboración de Material, Recursos o Auxiliares Didácticos</a:t>
            </a:r>
          </a:p>
        </p:txBody>
      </p:sp>
      <p:sp>
        <p:nvSpPr>
          <p:cNvPr id="2" name="1 Rectángulo"/>
          <p:cNvSpPr/>
          <p:nvPr/>
        </p:nvSpPr>
        <p:spPr>
          <a:xfrm>
            <a:off x="467544" y="1124744"/>
            <a:ext cx="8064896" cy="954107"/>
          </a:xfrm>
          <a:prstGeom prst="rect">
            <a:avLst/>
          </a:prstGeom>
        </p:spPr>
        <p:txBody>
          <a:bodyPr wrap="square">
            <a:spAutoFit/>
          </a:bodyPr>
          <a:lstStyle/>
          <a:p>
            <a:pPr algn="ctr"/>
            <a:r>
              <a:rPr lang="es-MX" sz="2800" b="1" dirty="0"/>
              <a:t>Programa </a:t>
            </a:r>
            <a:r>
              <a:rPr lang="es-MX" sz="2800" b="1" dirty="0" smtClean="0"/>
              <a:t>5. </a:t>
            </a:r>
            <a:r>
              <a:rPr lang="es-MX" sz="2800" b="1" dirty="0"/>
              <a:t>Elaboración de Material, Recursos o Auxiliares Didácticos</a:t>
            </a:r>
            <a:endParaRPr lang="es-MX" sz="2800" dirty="0"/>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57970"/>
            <a:ext cx="7272808" cy="3459262"/>
          </a:xfrm>
          <a:prstGeom prst="rect">
            <a:avLst/>
          </a:prstGeom>
          <a:noFill/>
          <a:ln>
            <a:noFill/>
          </a:ln>
        </p:spPr>
      </p:pic>
    </p:spTree>
    <p:extLst>
      <p:ext uri="{BB962C8B-B14F-4D97-AF65-F5344CB8AC3E}">
        <p14:creationId xmlns:p14="http://schemas.microsoft.com/office/powerpoint/2010/main" val="39206854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Subtítulo"/>
          <p:cNvSpPr>
            <a:spLocks noGrp="1"/>
          </p:cNvSpPr>
          <p:nvPr>
            <p:ph type="subTitle" idx="1"/>
          </p:nvPr>
        </p:nvSpPr>
        <p:spPr>
          <a:xfrm>
            <a:off x="35496" y="5445224"/>
            <a:ext cx="8712968" cy="1584176"/>
          </a:xfrm>
        </p:spPr>
        <p:txBody>
          <a:bodyPr>
            <a:normAutofit fontScale="92500"/>
          </a:bodyPr>
          <a:lstStyle/>
          <a:p>
            <a:r>
              <a:rPr lang="es-MX" sz="2800" b="1" dirty="0">
                <a:solidFill>
                  <a:srgbClr val="FF0000"/>
                </a:solidFill>
              </a:rPr>
              <a:t>Figura </a:t>
            </a:r>
            <a:r>
              <a:rPr lang="es-MX" sz="2800" b="1" dirty="0" smtClean="0">
                <a:solidFill>
                  <a:srgbClr val="FF0000"/>
                </a:solidFill>
              </a:rPr>
              <a:t>12. </a:t>
            </a:r>
            <a:r>
              <a:rPr lang="es-MX" sz="2800" b="1" dirty="0"/>
              <a:t>Solicitudes de periodo sabático en el área de Ciencias Sociales para el Programa 5 Elaboración de Material, Recursos o Auxiliares Didácticos</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7128792" cy="3888431"/>
          </a:xfrm>
          <a:prstGeom prst="rect">
            <a:avLst/>
          </a:prstGeom>
          <a:noFill/>
          <a:ln>
            <a:noFill/>
          </a:ln>
        </p:spPr>
      </p:pic>
    </p:spTree>
    <p:extLst>
      <p:ext uri="{BB962C8B-B14F-4D97-AF65-F5344CB8AC3E}">
        <p14:creationId xmlns:p14="http://schemas.microsoft.com/office/powerpoint/2010/main" val="5775029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Subtítulo"/>
          <p:cNvSpPr>
            <a:spLocks noGrp="1"/>
          </p:cNvSpPr>
          <p:nvPr>
            <p:ph type="subTitle" idx="1"/>
          </p:nvPr>
        </p:nvSpPr>
        <p:spPr>
          <a:xfrm>
            <a:off x="35496" y="5373216"/>
            <a:ext cx="8712968" cy="1584176"/>
          </a:xfrm>
        </p:spPr>
        <p:txBody>
          <a:bodyPr>
            <a:normAutofit fontScale="92500" lnSpcReduction="10000"/>
          </a:bodyPr>
          <a:lstStyle/>
          <a:p>
            <a:r>
              <a:rPr lang="es-MX" sz="2800" b="1" dirty="0">
                <a:solidFill>
                  <a:srgbClr val="FF0000"/>
                </a:solidFill>
              </a:rPr>
              <a:t>Figura </a:t>
            </a:r>
            <a:r>
              <a:rPr lang="es-MX" sz="2800" b="1" dirty="0" smtClean="0">
                <a:solidFill>
                  <a:srgbClr val="FF0000"/>
                </a:solidFill>
              </a:rPr>
              <a:t>13. </a:t>
            </a:r>
            <a:r>
              <a:rPr lang="es-MX" sz="2800" b="1" dirty="0"/>
              <a:t>Solicitudes de periodo sabático para el Programa 6 Estadías en el Sector Productivo o en Centros De Investigación, realizadas en el área de Ingeniería</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971600" y="2060848"/>
            <a:ext cx="6984776" cy="3294365"/>
          </a:xfrm>
          <a:prstGeom prst="rect">
            <a:avLst/>
          </a:prstGeom>
          <a:noFill/>
          <a:ln>
            <a:noFill/>
          </a:ln>
        </p:spPr>
      </p:pic>
      <p:sp>
        <p:nvSpPr>
          <p:cNvPr id="2" name="1 Rectángulo"/>
          <p:cNvSpPr/>
          <p:nvPr/>
        </p:nvSpPr>
        <p:spPr>
          <a:xfrm>
            <a:off x="323528" y="1196752"/>
            <a:ext cx="8064896" cy="954107"/>
          </a:xfrm>
          <a:prstGeom prst="rect">
            <a:avLst/>
          </a:prstGeom>
        </p:spPr>
        <p:txBody>
          <a:bodyPr wrap="square">
            <a:spAutoFit/>
          </a:bodyPr>
          <a:lstStyle/>
          <a:p>
            <a:pPr algn="ctr"/>
            <a:r>
              <a:rPr lang="es-MX" sz="2800" b="1" dirty="0"/>
              <a:t>Programa </a:t>
            </a:r>
            <a:r>
              <a:rPr lang="es-MX" sz="2800" b="1" dirty="0" smtClean="0"/>
              <a:t>6. Estadías </a:t>
            </a:r>
            <a:r>
              <a:rPr lang="es-MX" sz="2800" b="1" dirty="0"/>
              <a:t>en el Sector Productivo o en Centros De Investigación</a:t>
            </a:r>
            <a:endParaRPr lang="es-MX" sz="2800" dirty="0"/>
          </a:p>
        </p:txBody>
      </p:sp>
    </p:spTree>
    <p:extLst>
      <p:ext uri="{BB962C8B-B14F-4D97-AF65-F5344CB8AC3E}">
        <p14:creationId xmlns:p14="http://schemas.microsoft.com/office/powerpoint/2010/main" val="39560714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Subtítulo"/>
          <p:cNvSpPr>
            <a:spLocks noGrp="1"/>
          </p:cNvSpPr>
          <p:nvPr>
            <p:ph type="subTitle" idx="1"/>
          </p:nvPr>
        </p:nvSpPr>
        <p:spPr>
          <a:xfrm>
            <a:off x="35496" y="5229200"/>
            <a:ext cx="8712968" cy="1584176"/>
          </a:xfrm>
        </p:spPr>
        <p:txBody>
          <a:bodyPr>
            <a:normAutofit fontScale="92500" lnSpcReduction="10000"/>
          </a:bodyPr>
          <a:lstStyle/>
          <a:p>
            <a:r>
              <a:rPr lang="es-MX" sz="2800" b="1" dirty="0">
                <a:solidFill>
                  <a:srgbClr val="FF0000"/>
                </a:solidFill>
              </a:rPr>
              <a:t>Figura </a:t>
            </a:r>
            <a:r>
              <a:rPr lang="es-MX" sz="2800" b="1" dirty="0" smtClean="0">
                <a:solidFill>
                  <a:srgbClr val="FF0000"/>
                </a:solidFill>
              </a:rPr>
              <a:t>14. </a:t>
            </a:r>
            <a:r>
              <a:rPr lang="es-MX" sz="2800" b="1" dirty="0"/>
              <a:t>Solicitudes de periodo sabático para el Programa 6, Estadías en el Sector Productivo o en Centros De Investigación, realizadas en el área de Ciencias Sociales</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6552728" cy="3816424"/>
          </a:xfrm>
          <a:prstGeom prst="rect">
            <a:avLst/>
          </a:prstGeom>
          <a:noFill/>
          <a:ln>
            <a:noFill/>
          </a:ln>
        </p:spPr>
      </p:pic>
    </p:spTree>
    <p:extLst>
      <p:ext uri="{BB962C8B-B14F-4D97-AF65-F5344CB8AC3E}">
        <p14:creationId xmlns:p14="http://schemas.microsoft.com/office/powerpoint/2010/main" val="13592102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Subtítulo"/>
          <p:cNvSpPr>
            <a:spLocks noGrp="1"/>
          </p:cNvSpPr>
          <p:nvPr>
            <p:ph type="subTitle" idx="1"/>
          </p:nvPr>
        </p:nvSpPr>
        <p:spPr>
          <a:xfrm>
            <a:off x="35496" y="5229200"/>
            <a:ext cx="8712968" cy="1584176"/>
          </a:xfrm>
        </p:spPr>
        <p:txBody>
          <a:bodyPr>
            <a:normAutofit/>
          </a:bodyPr>
          <a:lstStyle/>
          <a:p>
            <a:r>
              <a:rPr lang="es-MX" sz="2800" b="1" dirty="0">
                <a:solidFill>
                  <a:srgbClr val="FF0000"/>
                </a:solidFill>
              </a:rPr>
              <a:t>Figura </a:t>
            </a:r>
            <a:r>
              <a:rPr lang="es-MX" sz="2800" b="1" dirty="0" smtClean="0">
                <a:solidFill>
                  <a:srgbClr val="FF0000"/>
                </a:solidFill>
              </a:rPr>
              <a:t>15. </a:t>
            </a:r>
            <a:r>
              <a:rPr lang="es-MX" sz="2800" b="1" dirty="0" smtClean="0"/>
              <a:t>Solicitudes </a:t>
            </a:r>
            <a:r>
              <a:rPr lang="es-MX" sz="2800" b="1" dirty="0"/>
              <a:t>de periodo sabático para el Programa 7, Elaboración de Prototipos de Desarrollo Tecnológico, en el área de ingeniería</a:t>
            </a:r>
          </a:p>
        </p:txBody>
      </p:sp>
      <p:sp>
        <p:nvSpPr>
          <p:cNvPr id="2" name="1 Rectángulo"/>
          <p:cNvSpPr/>
          <p:nvPr/>
        </p:nvSpPr>
        <p:spPr>
          <a:xfrm>
            <a:off x="755576" y="1124744"/>
            <a:ext cx="7488832" cy="954107"/>
          </a:xfrm>
          <a:prstGeom prst="rect">
            <a:avLst/>
          </a:prstGeom>
        </p:spPr>
        <p:txBody>
          <a:bodyPr wrap="square">
            <a:spAutoFit/>
          </a:bodyPr>
          <a:lstStyle/>
          <a:p>
            <a:pPr algn="ctr"/>
            <a:r>
              <a:rPr lang="es-MX" sz="2800" b="1" dirty="0"/>
              <a:t>Programa 7, Elaboración de Prototipos de Desarrollo Tecnológico</a:t>
            </a:r>
            <a:endParaRPr lang="es-MX" sz="2800" dirty="0"/>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114550"/>
            <a:ext cx="5760639" cy="3114650"/>
          </a:xfrm>
          <a:prstGeom prst="rect">
            <a:avLst/>
          </a:prstGeom>
          <a:noFill/>
          <a:ln>
            <a:noFill/>
          </a:ln>
        </p:spPr>
      </p:pic>
    </p:spTree>
    <p:extLst>
      <p:ext uri="{BB962C8B-B14F-4D97-AF65-F5344CB8AC3E}">
        <p14:creationId xmlns:p14="http://schemas.microsoft.com/office/powerpoint/2010/main" val="32511308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Subtítulo"/>
          <p:cNvSpPr>
            <a:spLocks noGrp="1"/>
          </p:cNvSpPr>
          <p:nvPr>
            <p:ph type="subTitle" idx="1"/>
          </p:nvPr>
        </p:nvSpPr>
        <p:spPr>
          <a:xfrm>
            <a:off x="35496" y="5445224"/>
            <a:ext cx="8712968" cy="1584176"/>
          </a:xfrm>
        </p:spPr>
        <p:txBody>
          <a:bodyPr>
            <a:normAutofit/>
          </a:bodyPr>
          <a:lstStyle/>
          <a:p>
            <a:r>
              <a:rPr lang="es-MX" sz="2800" b="1" dirty="0">
                <a:solidFill>
                  <a:srgbClr val="FF0000"/>
                </a:solidFill>
              </a:rPr>
              <a:t>Figura </a:t>
            </a:r>
            <a:r>
              <a:rPr lang="es-MX" sz="2800" b="1" dirty="0" smtClean="0">
                <a:solidFill>
                  <a:srgbClr val="FF0000"/>
                </a:solidFill>
              </a:rPr>
              <a:t>16. </a:t>
            </a:r>
            <a:r>
              <a:rPr lang="es-MX" sz="2800" b="1" dirty="0" smtClean="0"/>
              <a:t>Solicitudes </a:t>
            </a:r>
            <a:r>
              <a:rPr lang="es-MX" sz="2800" b="1" dirty="0"/>
              <a:t>de periodo sabático para el Programa 7, Elaboración de Prototipos de Desarrollo </a:t>
            </a:r>
            <a:r>
              <a:rPr lang="es-MX" sz="2800" b="1" dirty="0" smtClean="0"/>
              <a:t>Tecnológico</a:t>
            </a:r>
            <a:endParaRPr lang="es-MX" sz="2800" b="1" dirty="0"/>
          </a:p>
        </p:txBody>
      </p:sp>
      <p:sp>
        <p:nvSpPr>
          <p:cNvPr id="2" name="1 Rectángulo"/>
          <p:cNvSpPr/>
          <p:nvPr/>
        </p:nvSpPr>
        <p:spPr>
          <a:xfrm>
            <a:off x="755576" y="1124744"/>
            <a:ext cx="7488832" cy="954107"/>
          </a:xfrm>
          <a:prstGeom prst="rect">
            <a:avLst/>
          </a:prstGeom>
        </p:spPr>
        <p:txBody>
          <a:bodyPr wrap="square">
            <a:spAutoFit/>
          </a:bodyPr>
          <a:lstStyle/>
          <a:p>
            <a:pPr algn="ctr"/>
            <a:r>
              <a:rPr lang="es-MX" sz="2800" b="1" dirty="0"/>
              <a:t>Programa 7, Elaboración de Prototipos de Desarrollo Tecnológico</a:t>
            </a:r>
            <a:endParaRPr lang="es-MX" sz="2800" dirty="0"/>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114550"/>
            <a:ext cx="6192688" cy="3258666"/>
          </a:xfrm>
          <a:prstGeom prst="rect">
            <a:avLst/>
          </a:prstGeom>
          <a:noFill/>
          <a:ln>
            <a:noFill/>
          </a:ln>
        </p:spPr>
      </p:pic>
    </p:spTree>
    <p:extLst>
      <p:ext uri="{BB962C8B-B14F-4D97-AF65-F5344CB8AC3E}">
        <p14:creationId xmlns:p14="http://schemas.microsoft.com/office/powerpoint/2010/main" val="30591464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Subtítulo"/>
          <p:cNvSpPr>
            <a:spLocks noGrp="1"/>
          </p:cNvSpPr>
          <p:nvPr>
            <p:ph type="subTitle" idx="1"/>
          </p:nvPr>
        </p:nvSpPr>
        <p:spPr>
          <a:xfrm>
            <a:off x="35496" y="5445224"/>
            <a:ext cx="8712968" cy="1584176"/>
          </a:xfrm>
        </p:spPr>
        <p:txBody>
          <a:bodyPr>
            <a:normAutofit/>
          </a:bodyPr>
          <a:lstStyle/>
          <a:p>
            <a:r>
              <a:rPr lang="es-MX" sz="2800" b="1" dirty="0">
                <a:solidFill>
                  <a:srgbClr val="FF0000"/>
                </a:solidFill>
              </a:rPr>
              <a:t>Figura </a:t>
            </a:r>
            <a:r>
              <a:rPr lang="es-MX" sz="2800" b="1" dirty="0" smtClean="0">
                <a:solidFill>
                  <a:srgbClr val="FF0000"/>
                </a:solidFill>
              </a:rPr>
              <a:t>17. </a:t>
            </a:r>
            <a:r>
              <a:rPr lang="es-MX" sz="2800" b="1" dirty="0" smtClean="0"/>
              <a:t>Solicitudes </a:t>
            </a:r>
            <a:r>
              <a:rPr lang="es-MX" sz="2800" b="1" dirty="0"/>
              <a:t>de periodo sabático para el Programa 8, Desarrollo de Proyectos Empresariales</a:t>
            </a:r>
          </a:p>
        </p:txBody>
      </p:sp>
      <p:sp>
        <p:nvSpPr>
          <p:cNvPr id="2" name="1 Rectángulo"/>
          <p:cNvSpPr/>
          <p:nvPr/>
        </p:nvSpPr>
        <p:spPr>
          <a:xfrm>
            <a:off x="755576" y="1124744"/>
            <a:ext cx="7488832" cy="954107"/>
          </a:xfrm>
          <a:prstGeom prst="rect">
            <a:avLst/>
          </a:prstGeom>
        </p:spPr>
        <p:txBody>
          <a:bodyPr wrap="square">
            <a:spAutoFit/>
          </a:bodyPr>
          <a:lstStyle/>
          <a:p>
            <a:pPr algn="ctr"/>
            <a:r>
              <a:rPr lang="es-MX" sz="2800" b="1" dirty="0"/>
              <a:t>Programa 8, Desarrollo de Proyectos Empresariales</a:t>
            </a:r>
            <a:endParaRPr lang="es-MX" sz="2800"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80564"/>
            <a:ext cx="6912768" cy="3392651"/>
          </a:xfrm>
          <a:prstGeom prst="rect">
            <a:avLst/>
          </a:prstGeom>
          <a:noFill/>
          <a:ln>
            <a:noFill/>
          </a:ln>
        </p:spPr>
      </p:pic>
    </p:spTree>
    <p:extLst>
      <p:ext uri="{BB962C8B-B14F-4D97-AF65-F5344CB8AC3E}">
        <p14:creationId xmlns:p14="http://schemas.microsoft.com/office/powerpoint/2010/main" val="7234447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7504" y="1196752"/>
            <a:ext cx="8712968" cy="648071"/>
          </a:xfrm>
        </p:spPr>
        <p:txBody>
          <a:bodyPr/>
          <a:lstStyle/>
          <a:p>
            <a:pPr lvl="0"/>
            <a:r>
              <a:rPr lang="es-MX" sz="3200" b="1" dirty="0" smtClean="0"/>
              <a:t>5. Conclusiones y Observaciones</a:t>
            </a:r>
            <a:endParaRPr lang="es-MX" sz="3200" dirty="0"/>
          </a:p>
        </p:txBody>
      </p:sp>
      <p:sp>
        <p:nvSpPr>
          <p:cNvPr id="6" name="4 Subtítulo"/>
          <p:cNvSpPr>
            <a:spLocks noGrp="1"/>
          </p:cNvSpPr>
          <p:nvPr>
            <p:ph type="subTitle" idx="1"/>
          </p:nvPr>
        </p:nvSpPr>
        <p:spPr>
          <a:xfrm>
            <a:off x="251520" y="1844824"/>
            <a:ext cx="8208912" cy="4392488"/>
          </a:xfrm>
        </p:spPr>
        <p:txBody>
          <a:bodyPr>
            <a:noAutofit/>
          </a:bodyPr>
          <a:lstStyle/>
          <a:p>
            <a:pPr marL="342900" indent="-342900" algn="just">
              <a:buFont typeface="Wingdings" pitchFamily="2" charset="2"/>
              <a:buChar char="v"/>
            </a:pPr>
            <a:r>
              <a:rPr lang="es-MX" sz="2800" dirty="0" smtClean="0"/>
              <a:t>La </a:t>
            </a:r>
            <a:r>
              <a:rPr lang="es-MX" sz="2800" dirty="0"/>
              <a:t>evaluación del desempeño de </a:t>
            </a:r>
            <a:r>
              <a:rPr lang="es-MX" sz="2800" dirty="0" smtClean="0"/>
              <a:t>los </a:t>
            </a:r>
            <a:r>
              <a:rPr lang="es-MX" sz="2800" dirty="0"/>
              <a:t>programas </a:t>
            </a:r>
            <a:r>
              <a:rPr lang="es-MX" sz="2800" dirty="0" smtClean="0"/>
              <a:t>1 al 7 es Excelente, mientras que, el programa </a:t>
            </a:r>
            <a:r>
              <a:rPr lang="es-MX" sz="2800" dirty="0"/>
              <a:t>8 es </a:t>
            </a:r>
            <a:r>
              <a:rPr lang="es-MX" sz="2800" dirty="0" smtClean="0"/>
              <a:t>Bueno, utilizando </a:t>
            </a:r>
            <a:r>
              <a:rPr lang="es-MX" sz="2800" dirty="0"/>
              <a:t>la escala definida en </a:t>
            </a:r>
            <a:r>
              <a:rPr lang="es-MX" sz="2800" dirty="0" smtClean="0"/>
              <a:t>una comunicación relacionado con indicadores </a:t>
            </a:r>
            <a:r>
              <a:rPr lang="es-MX" sz="2800" dirty="0"/>
              <a:t>de desarrollo </a:t>
            </a:r>
            <a:r>
              <a:rPr lang="es-MX" sz="2800" dirty="0" smtClean="0"/>
              <a:t>económico: </a:t>
            </a:r>
            <a:r>
              <a:rPr lang="es-MX" sz="2800" dirty="0"/>
              <a:t>Malo 0-29 %, regular 30 a 49 %, Bueno 50-70 % y Excelente 71-100%, de factor de éxito</a:t>
            </a:r>
            <a:r>
              <a:rPr lang="es-MX" sz="2800" dirty="0" smtClean="0"/>
              <a:t>.</a:t>
            </a:r>
          </a:p>
          <a:p>
            <a:pPr marL="342900" indent="-342900" algn="just">
              <a:buFont typeface="Wingdings" pitchFamily="2" charset="2"/>
              <a:buChar char="v"/>
            </a:pPr>
            <a:endParaRPr lang="es-MX" sz="2800" dirty="0"/>
          </a:p>
          <a:p>
            <a:r>
              <a:rPr lang="es-MX" sz="2800" u="sng" dirty="0">
                <a:hlinkClick r:id="rId2"/>
              </a:rPr>
              <a:t>http://amco.gov.co/amco/UserFiles/File/Indicadores/DESARROLLO%20ECONOMICO.pdf</a:t>
            </a:r>
            <a:r>
              <a:rPr lang="es-MX" sz="2800" dirty="0"/>
              <a:t> </a:t>
            </a:r>
          </a:p>
          <a:p>
            <a:pPr marL="342900" indent="-342900" algn="just">
              <a:buFont typeface="Wingdings" pitchFamily="2" charset="2"/>
              <a:buChar char="v"/>
            </a:pPr>
            <a:endParaRPr lang="es-MX" sz="2500" dirty="0" smtClean="0"/>
          </a:p>
          <a:p>
            <a:pPr algn="just"/>
            <a:endParaRPr lang="es-MX" sz="2500" dirty="0" smtClean="0"/>
          </a:p>
          <a:p>
            <a:pPr algn="just"/>
            <a:endParaRPr lang="es-MX" sz="2500" dirty="0" smtClean="0"/>
          </a:p>
          <a:p>
            <a:pPr algn="just"/>
            <a:endParaRPr lang="es-MX" sz="2500" dirty="0"/>
          </a:p>
        </p:txBody>
      </p:sp>
    </p:spTree>
    <p:extLst>
      <p:ext uri="{BB962C8B-B14F-4D97-AF65-F5344CB8AC3E}">
        <p14:creationId xmlns:p14="http://schemas.microsoft.com/office/powerpoint/2010/main" val="1559123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304800" y="2780928"/>
            <a:ext cx="8534400" cy="3970318"/>
          </a:xfrm>
          <a:prstGeom prst="rect">
            <a:avLst/>
          </a:prstGeom>
          <a:no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s-ES" sz="2800" dirty="0" smtClean="0">
                <a:solidFill>
                  <a:srgbClr val="FF0000"/>
                </a:solidFill>
                <a:latin typeface="Verdana" pitchFamily="34" charset="0"/>
                <a:cs typeface="Arial" charset="0"/>
                <a:hlinkClick r:id="rId2" action="ppaction://hlinksldjump"/>
              </a:rPr>
              <a:t>Objetivo </a:t>
            </a:r>
            <a:r>
              <a:rPr lang="es-ES" sz="2800" dirty="0">
                <a:solidFill>
                  <a:srgbClr val="FF0000"/>
                </a:solidFill>
                <a:latin typeface="Verdana" pitchFamily="34" charset="0"/>
                <a:cs typeface="Arial" charset="0"/>
                <a:hlinkClick r:id="rId2" action="ppaction://hlinksldjump"/>
              </a:rPr>
              <a:t>3.</a:t>
            </a:r>
            <a:r>
              <a:rPr lang="es-ES" sz="2800" dirty="0">
                <a:solidFill>
                  <a:srgbClr val="FF0000"/>
                </a:solidFill>
                <a:latin typeface="Verdana" pitchFamily="34" charset="0"/>
                <a:cs typeface="Arial" charset="0"/>
              </a:rPr>
              <a:t> </a:t>
            </a:r>
            <a:r>
              <a:rPr lang="es-ES" sz="2800" dirty="0">
                <a:solidFill>
                  <a:srgbClr val="4848DB"/>
                </a:solidFill>
                <a:latin typeface="Verdana" pitchFamily="34" charset="0"/>
                <a:cs typeface="Arial" charset="0"/>
              </a:rPr>
              <a:t>Establecer y dirigir el proceso específico de eventos académicos, acorde a los planes y programas de </a:t>
            </a:r>
            <a:r>
              <a:rPr lang="es-ES" sz="2800" dirty="0" smtClean="0">
                <a:solidFill>
                  <a:srgbClr val="4848DB"/>
                </a:solidFill>
                <a:latin typeface="Verdana" pitchFamily="34" charset="0"/>
                <a:cs typeface="Arial" charset="0"/>
              </a:rPr>
              <a:t>estudio</a:t>
            </a:r>
          </a:p>
          <a:p>
            <a:pPr algn="just" eaLnBrk="1" hangingPunct="1">
              <a:spcBef>
                <a:spcPct val="50000"/>
              </a:spcBef>
            </a:pPr>
            <a:endParaRPr lang="es-ES" sz="2800" dirty="0">
              <a:solidFill>
                <a:srgbClr val="4848DB"/>
              </a:solidFill>
              <a:latin typeface="Verdana" pitchFamily="34" charset="0"/>
              <a:cs typeface="Arial" charset="0"/>
            </a:endParaRPr>
          </a:p>
          <a:p>
            <a:pPr algn="just" eaLnBrk="1" hangingPunct="1">
              <a:spcBef>
                <a:spcPct val="50000"/>
              </a:spcBef>
            </a:pPr>
            <a:r>
              <a:rPr lang="es-ES" sz="2800" dirty="0">
                <a:solidFill>
                  <a:srgbClr val="FF0000"/>
                </a:solidFill>
                <a:latin typeface="Verdana" pitchFamily="34" charset="0"/>
                <a:cs typeface="Arial" charset="0"/>
                <a:hlinkClick r:id="rId3" action="ppaction://hlinksldjump"/>
              </a:rPr>
              <a:t>Objetivo 4. </a:t>
            </a:r>
            <a:r>
              <a:rPr lang="es-ES" sz="2800" dirty="0">
                <a:solidFill>
                  <a:srgbClr val="4848DB"/>
                </a:solidFill>
                <a:latin typeface="Verdana" pitchFamily="34" charset="0"/>
                <a:cs typeface="Arial" charset="0"/>
              </a:rPr>
              <a:t>Establecer y verificar el desarrollo del proceso específico de otorgamiento del estímulo al desempeño docente y año sabático </a:t>
            </a:r>
          </a:p>
        </p:txBody>
      </p:sp>
      <p:sp>
        <p:nvSpPr>
          <p:cNvPr id="5123" name="Rectangle 4"/>
          <p:cNvSpPr>
            <a:spLocks noGrp="1" noChangeArrowheads="1"/>
          </p:cNvSpPr>
          <p:nvPr>
            <p:ph type="title"/>
          </p:nvPr>
        </p:nvSpPr>
        <p:spPr>
          <a:xfrm>
            <a:off x="1743075" y="1196752"/>
            <a:ext cx="5495925" cy="609600"/>
          </a:xfrm>
          <a:noFill/>
          <a:ln>
            <a:solidFill>
              <a:schemeClr val="tx1"/>
            </a:solidFill>
            <a:miter lim="800000"/>
            <a:headEnd/>
            <a:tailEnd/>
          </a:ln>
        </p:spPr>
        <p:txBody>
          <a:bodyPr lIns="92075" tIns="46038" rIns="92075" bIns="46038"/>
          <a:lstStyle/>
          <a:p>
            <a:pPr eaLnBrk="1" hangingPunct="1"/>
            <a:r>
              <a:rPr lang="es-MX" sz="3600" b="1" dirty="0" smtClean="0">
                <a:solidFill>
                  <a:srgbClr val="993300"/>
                </a:solidFill>
                <a:latin typeface="Verdana" pitchFamily="34" charset="0"/>
              </a:rPr>
              <a:t>OBJETIVOS</a:t>
            </a:r>
            <a:endParaRPr lang="es-ES" sz="3600" b="1" dirty="0" smtClean="0">
              <a:solidFill>
                <a:srgbClr val="993300"/>
              </a:solidFill>
              <a:latin typeface="Verdana" pitchFamily="34" charset="0"/>
            </a:endParaRPr>
          </a:p>
        </p:txBody>
      </p:sp>
      <p:pic>
        <p:nvPicPr>
          <p:cNvPr id="5124" name="Picture 6" descr="http://thales.cica.es/rd/Recursos/rd98/Matematicas/01/flechabajo.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957462"/>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2321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7504" y="1196752"/>
            <a:ext cx="8712968" cy="648071"/>
          </a:xfrm>
        </p:spPr>
        <p:txBody>
          <a:bodyPr/>
          <a:lstStyle/>
          <a:p>
            <a:pPr lvl="0"/>
            <a:r>
              <a:rPr lang="es-MX" sz="3200" b="1" dirty="0" smtClean="0"/>
              <a:t>5. Conclusiones y Observaciones</a:t>
            </a:r>
            <a:endParaRPr lang="es-MX" sz="3200" dirty="0"/>
          </a:p>
        </p:txBody>
      </p:sp>
      <p:sp>
        <p:nvSpPr>
          <p:cNvPr id="6" name="4 Subtítulo"/>
          <p:cNvSpPr>
            <a:spLocks noGrp="1"/>
          </p:cNvSpPr>
          <p:nvPr>
            <p:ph type="subTitle" idx="1"/>
          </p:nvPr>
        </p:nvSpPr>
        <p:spPr>
          <a:xfrm>
            <a:off x="251520" y="1844824"/>
            <a:ext cx="8208912" cy="4392488"/>
          </a:xfrm>
        </p:spPr>
        <p:txBody>
          <a:bodyPr>
            <a:noAutofit/>
          </a:bodyPr>
          <a:lstStyle/>
          <a:p>
            <a:pPr marL="342900" indent="-342900" algn="just">
              <a:buFont typeface="Wingdings" pitchFamily="2" charset="2"/>
              <a:buChar char="v"/>
            </a:pPr>
            <a:r>
              <a:rPr lang="es-MX" sz="2800" dirty="0" smtClean="0"/>
              <a:t>El impacto de los programas 2 y 3 en el indicador de Cuerpos Académicos del PROMEP es considerable ya que se tiene un valor de 8.3 %</a:t>
            </a:r>
          </a:p>
          <a:p>
            <a:pPr marL="342900" indent="-342900" algn="just">
              <a:buFont typeface="Wingdings" pitchFamily="2" charset="2"/>
              <a:buChar char="v"/>
            </a:pPr>
            <a:r>
              <a:rPr lang="es-MX" sz="2800" dirty="0" smtClean="0"/>
              <a:t>¿Es posible reajustar los programas de manera que sean mas pertinente (ingeniería o Ciencias Sociales)?</a:t>
            </a:r>
          </a:p>
          <a:p>
            <a:pPr marL="342900" indent="-342900" algn="just">
              <a:buFont typeface="Wingdings" pitchFamily="2" charset="2"/>
              <a:buChar char="v"/>
            </a:pPr>
            <a:r>
              <a:rPr lang="es-MX" sz="2800" dirty="0"/>
              <a:t>¿Es posible </a:t>
            </a:r>
            <a:r>
              <a:rPr lang="es-MX" sz="2800" dirty="0" smtClean="0"/>
              <a:t>reorientar, regular o modificar </a:t>
            </a:r>
            <a:r>
              <a:rPr lang="es-MX" sz="2800" dirty="0"/>
              <a:t>los programas de manera que sean </a:t>
            </a:r>
            <a:r>
              <a:rPr lang="es-MX" sz="2800" dirty="0" smtClean="0"/>
              <a:t>mas impactantes?</a:t>
            </a:r>
            <a:endParaRPr lang="es-MX" sz="2800" dirty="0"/>
          </a:p>
          <a:p>
            <a:pPr marL="342900" indent="-342900" algn="just">
              <a:buFont typeface="Wingdings" pitchFamily="2" charset="2"/>
              <a:buChar char="v"/>
            </a:pPr>
            <a:endParaRPr lang="es-MX" sz="2800" dirty="0" smtClean="0"/>
          </a:p>
          <a:p>
            <a:pPr algn="just"/>
            <a:endParaRPr lang="es-MX" sz="2500" dirty="0" smtClean="0"/>
          </a:p>
          <a:p>
            <a:pPr algn="just"/>
            <a:endParaRPr lang="es-MX" sz="2500" dirty="0" smtClean="0"/>
          </a:p>
          <a:p>
            <a:pPr algn="just"/>
            <a:endParaRPr lang="es-MX" sz="2500" dirty="0" smtClean="0"/>
          </a:p>
          <a:p>
            <a:pPr algn="just"/>
            <a:endParaRPr lang="es-MX" sz="2500" dirty="0"/>
          </a:p>
        </p:txBody>
      </p:sp>
    </p:spTree>
    <p:extLst>
      <p:ext uri="{BB962C8B-B14F-4D97-AF65-F5344CB8AC3E}">
        <p14:creationId xmlns:p14="http://schemas.microsoft.com/office/powerpoint/2010/main" val="27683690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7504" y="1196752"/>
            <a:ext cx="8712968" cy="648071"/>
          </a:xfrm>
        </p:spPr>
        <p:txBody>
          <a:bodyPr/>
          <a:lstStyle/>
          <a:p>
            <a:pPr lvl="0"/>
            <a:r>
              <a:rPr lang="es-MX" sz="3200" b="1" dirty="0" smtClean="0"/>
              <a:t>5. Conclusiones y Observaciones</a:t>
            </a:r>
            <a:endParaRPr lang="es-MX" sz="3200" dirty="0"/>
          </a:p>
        </p:txBody>
      </p:sp>
      <p:sp>
        <p:nvSpPr>
          <p:cNvPr id="6" name="4 Subtítulo"/>
          <p:cNvSpPr>
            <a:spLocks noGrp="1"/>
          </p:cNvSpPr>
          <p:nvPr>
            <p:ph type="subTitle" idx="1"/>
          </p:nvPr>
        </p:nvSpPr>
        <p:spPr>
          <a:xfrm>
            <a:off x="251520" y="2060848"/>
            <a:ext cx="8208912" cy="4392488"/>
          </a:xfrm>
        </p:spPr>
        <p:txBody>
          <a:bodyPr>
            <a:noAutofit/>
          </a:bodyPr>
          <a:lstStyle/>
          <a:p>
            <a:pPr marL="342900" indent="-342900" algn="just">
              <a:buFont typeface="Wingdings" pitchFamily="2" charset="2"/>
              <a:buChar char="v"/>
            </a:pPr>
            <a:r>
              <a:rPr lang="es-MX" sz="2800" dirty="0" smtClean="0"/>
              <a:t>¿Quiénes son los actores responsables de estos cambio?</a:t>
            </a:r>
            <a:endParaRPr lang="es-MX" sz="2800" dirty="0"/>
          </a:p>
          <a:p>
            <a:pPr marL="342900" indent="-342900" algn="just">
              <a:buFont typeface="Wingdings" pitchFamily="2" charset="2"/>
              <a:buChar char="v"/>
            </a:pPr>
            <a:endParaRPr lang="es-MX" sz="2800" dirty="0" smtClean="0"/>
          </a:p>
          <a:p>
            <a:pPr algn="just"/>
            <a:endParaRPr lang="es-MX" sz="2500" dirty="0" smtClean="0"/>
          </a:p>
          <a:p>
            <a:pPr algn="just"/>
            <a:endParaRPr lang="es-MX" sz="2500" dirty="0" smtClean="0"/>
          </a:p>
          <a:p>
            <a:pPr algn="just"/>
            <a:endParaRPr lang="es-MX" sz="2500" dirty="0" smtClean="0"/>
          </a:p>
          <a:p>
            <a:pPr algn="just"/>
            <a:endParaRPr lang="es-MX" sz="2500" dirty="0"/>
          </a:p>
        </p:txBody>
      </p:sp>
    </p:spTree>
    <p:extLst>
      <p:ext uri="{BB962C8B-B14F-4D97-AF65-F5344CB8AC3E}">
        <p14:creationId xmlns:p14="http://schemas.microsoft.com/office/powerpoint/2010/main" val="28556148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rganigr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39480"/>
            <a:ext cx="8295322" cy="36576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467544" y="4494599"/>
            <a:ext cx="1806352" cy="2246769"/>
          </a:xfrm>
          <a:prstGeom prst="rect">
            <a:avLst/>
          </a:prstGeom>
          <a:noFill/>
          <a:ln w="9525">
            <a:solidFill>
              <a:schemeClr val="tx2">
                <a:lumMod val="75000"/>
              </a:schemeClr>
            </a:solidFill>
            <a:miter lim="800000"/>
            <a:headEnd/>
            <a:tailEnd/>
          </a:ln>
        </p:spPr>
        <p:txBody>
          <a:bodyPr wrap="square">
            <a:spAutoFit/>
          </a:bodyPr>
          <a:lstStyle>
            <a:lvl1pPr marL="514350" indent="-5143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spcBef>
                <a:spcPct val="50000"/>
              </a:spcBef>
              <a:buClr>
                <a:schemeClr val="hlink"/>
              </a:buClr>
              <a:buSzPct val="125000"/>
            </a:pPr>
            <a:r>
              <a:rPr lang="es-MX" sz="1400" dirty="0" smtClean="0">
                <a:latin typeface="Arial" pitchFamily="34" charset="0"/>
                <a:cs typeface="Arial" pitchFamily="34" charset="0"/>
              </a:rPr>
              <a:t>RESPONSABLE DEL ÁREA: LIC. GABRIELA  VAZQUEZ HERNANDEZ Y ANALISTA DEL ÁREA: EVERARDO SANCHEZ ZAMORA , Ext. 65061</a:t>
            </a:r>
            <a:endParaRPr lang="es-ES_tradnl" sz="1400" dirty="0" smtClean="0">
              <a:latin typeface="Arial" pitchFamily="34" charset="0"/>
              <a:cs typeface="Arial" pitchFamily="34" charset="0"/>
            </a:endParaRPr>
          </a:p>
        </p:txBody>
      </p:sp>
      <p:sp>
        <p:nvSpPr>
          <p:cNvPr id="8" name="Text Box 4"/>
          <p:cNvSpPr txBox="1">
            <a:spLocks noChangeArrowheads="1"/>
          </p:cNvSpPr>
          <p:nvPr/>
        </p:nvSpPr>
        <p:spPr bwMode="auto">
          <a:xfrm>
            <a:off x="2555776" y="4494599"/>
            <a:ext cx="1806352" cy="2031325"/>
          </a:xfrm>
          <a:prstGeom prst="rect">
            <a:avLst/>
          </a:prstGeom>
          <a:noFill/>
          <a:ln w="9525">
            <a:solidFill>
              <a:schemeClr val="tx2">
                <a:lumMod val="75000"/>
              </a:schemeClr>
            </a:solidFill>
            <a:miter lim="800000"/>
            <a:headEnd/>
            <a:tailEnd/>
          </a:ln>
        </p:spPr>
        <p:txBody>
          <a:bodyPr wrap="square">
            <a:spAutoFit/>
          </a:bodyPr>
          <a:lstStyle>
            <a:lvl1pPr marL="514350" indent="-5143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spcBef>
                <a:spcPct val="50000"/>
              </a:spcBef>
              <a:buClr>
                <a:schemeClr val="hlink"/>
              </a:buClr>
              <a:buSzPct val="125000"/>
            </a:pPr>
            <a:r>
              <a:rPr lang="es-MX" sz="1400" dirty="0" smtClean="0">
                <a:latin typeface="Arial" pitchFamily="34" charset="0"/>
                <a:cs typeface="Arial" pitchFamily="34" charset="0"/>
              </a:rPr>
              <a:t>RESPONSABLE DEL ÁREA: LIC. </a:t>
            </a:r>
            <a:r>
              <a:rPr lang="es-MX" sz="1400" dirty="0"/>
              <a:t>SONIA PAEZ </a:t>
            </a:r>
            <a:r>
              <a:rPr lang="es-MX" sz="1400" dirty="0" smtClean="0"/>
              <a:t>MEDINA </a:t>
            </a:r>
            <a:r>
              <a:rPr lang="es-MX" sz="1400" dirty="0" smtClean="0">
                <a:latin typeface="Arial" pitchFamily="34" charset="0"/>
                <a:cs typeface="Arial" pitchFamily="34" charset="0"/>
              </a:rPr>
              <a:t>Y ANALISTA DEL ÁREA:  M. C. </a:t>
            </a:r>
            <a:r>
              <a:rPr lang="es-MX" sz="1400" dirty="0"/>
              <a:t>WENDY MARISOL MAZON ABARCA</a:t>
            </a:r>
            <a:r>
              <a:rPr lang="es-MX" sz="1400" dirty="0" smtClean="0">
                <a:latin typeface="Arial" pitchFamily="34" charset="0"/>
                <a:cs typeface="Arial" pitchFamily="34" charset="0"/>
              </a:rPr>
              <a:t>, Ext. 65060</a:t>
            </a:r>
          </a:p>
        </p:txBody>
      </p:sp>
      <p:pic>
        <p:nvPicPr>
          <p:cNvPr id="10" name="Picture 26" descr="http://www.legiondemaria.org/arrow_blue_rt_md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85116" y="4096851"/>
            <a:ext cx="529954" cy="26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6" descr="http://www.legiondemaria.org/arrow_blue_rt_md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265983" y="4096851"/>
            <a:ext cx="529954" cy="26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6" descr="http://www.legiondemaria.org/arrow_blue_rt_md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375898" y="4096851"/>
            <a:ext cx="529954" cy="26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http://www.legiondemaria.org/arrow_blue_rt_md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464130" y="4096851"/>
            <a:ext cx="529954" cy="26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
          <p:cNvSpPr txBox="1">
            <a:spLocks noChangeArrowheads="1"/>
          </p:cNvSpPr>
          <p:nvPr/>
        </p:nvSpPr>
        <p:spPr bwMode="auto">
          <a:xfrm>
            <a:off x="6825931" y="4464364"/>
            <a:ext cx="1806352" cy="2246769"/>
          </a:xfrm>
          <a:prstGeom prst="rect">
            <a:avLst/>
          </a:prstGeom>
          <a:noFill/>
          <a:ln w="9525">
            <a:solidFill>
              <a:schemeClr val="tx2">
                <a:lumMod val="75000"/>
              </a:schemeClr>
            </a:solidFill>
            <a:miter lim="800000"/>
            <a:headEnd/>
            <a:tailEnd/>
          </a:ln>
        </p:spPr>
        <p:txBody>
          <a:bodyPr wrap="square">
            <a:spAutoFit/>
          </a:bodyPr>
          <a:lstStyle>
            <a:lvl1pPr marL="514350" indent="-5143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spcBef>
                <a:spcPct val="50000"/>
              </a:spcBef>
              <a:buClr>
                <a:schemeClr val="hlink"/>
              </a:buClr>
              <a:buSzPct val="125000"/>
            </a:pPr>
            <a:r>
              <a:rPr lang="es-MX" sz="1400" dirty="0" smtClean="0">
                <a:latin typeface="Arial" pitchFamily="34" charset="0"/>
                <a:cs typeface="Arial" pitchFamily="34" charset="0"/>
              </a:rPr>
              <a:t>RESPONSABLE DEL ÁREA: MAESTRA </a:t>
            </a:r>
            <a:r>
              <a:rPr lang="es-MX" sz="1400" dirty="0" smtClean="0"/>
              <a:t>CARMEN </a:t>
            </a:r>
            <a:r>
              <a:rPr lang="es-MX" sz="1400" dirty="0"/>
              <a:t>MENDAROZQUETA ESTRADA</a:t>
            </a:r>
            <a:r>
              <a:rPr lang="es-MX" sz="1400" dirty="0" smtClean="0"/>
              <a:t> </a:t>
            </a:r>
            <a:r>
              <a:rPr lang="es-MX" sz="1400" dirty="0" smtClean="0">
                <a:latin typeface="Arial" pitchFamily="34" charset="0"/>
                <a:cs typeface="Arial" pitchFamily="34" charset="0"/>
              </a:rPr>
              <a:t>Y ANALISTA DEL ÁREA:  ING. </a:t>
            </a:r>
            <a:r>
              <a:rPr lang="es-MX" sz="1400" dirty="0" smtClean="0"/>
              <a:t>AMADIS </a:t>
            </a:r>
            <a:r>
              <a:rPr lang="es-MX" sz="1400" dirty="0"/>
              <a:t>DELGADO ARANA</a:t>
            </a:r>
            <a:r>
              <a:rPr lang="es-MX" sz="1400" dirty="0" smtClean="0">
                <a:latin typeface="Arial" pitchFamily="34" charset="0"/>
                <a:cs typeface="Arial" pitchFamily="34" charset="0"/>
              </a:rPr>
              <a:t>, Ext. 65072</a:t>
            </a:r>
          </a:p>
        </p:txBody>
      </p:sp>
      <p:sp>
        <p:nvSpPr>
          <p:cNvPr id="15" name="Text Box 4"/>
          <p:cNvSpPr txBox="1">
            <a:spLocks noChangeArrowheads="1"/>
          </p:cNvSpPr>
          <p:nvPr/>
        </p:nvSpPr>
        <p:spPr bwMode="auto">
          <a:xfrm>
            <a:off x="4737699" y="4487637"/>
            <a:ext cx="1806352" cy="2246769"/>
          </a:xfrm>
          <a:prstGeom prst="rect">
            <a:avLst/>
          </a:prstGeom>
          <a:noFill/>
          <a:ln w="9525">
            <a:solidFill>
              <a:schemeClr val="tx2">
                <a:lumMod val="75000"/>
              </a:schemeClr>
            </a:solidFill>
            <a:miter lim="800000"/>
            <a:headEnd/>
            <a:tailEnd/>
          </a:ln>
        </p:spPr>
        <p:txBody>
          <a:bodyPr wrap="square">
            <a:spAutoFit/>
          </a:bodyPr>
          <a:lstStyle>
            <a:lvl1pPr marL="514350" indent="-5143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spcBef>
                <a:spcPct val="50000"/>
              </a:spcBef>
              <a:buClr>
                <a:schemeClr val="hlink"/>
              </a:buClr>
              <a:buSzPct val="125000"/>
            </a:pPr>
            <a:r>
              <a:rPr lang="es-MX" sz="1400" dirty="0" smtClean="0">
                <a:latin typeface="Arial" pitchFamily="34" charset="0"/>
                <a:cs typeface="Arial" pitchFamily="34" charset="0"/>
              </a:rPr>
              <a:t>RESPONSABLE DEL ÁREA: ING. </a:t>
            </a:r>
            <a:r>
              <a:rPr lang="es-MX" sz="1400" dirty="0" smtClean="0"/>
              <a:t>CORAL </a:t>
            </a:r>
            <a:r>
              <a:rPr lang="es-MX" sz="1400" dirty="0"/>
              <a:t>OSORIO MARTÍNEZ</a:t>
            </a:r>
            <a:r>
              <a:rPr lang="es-MX" sz="1400" dirty="0" smtClean="0"/>
              <a:t> </a:t>
            </a:r>
            <a:r>
              <a:rPr lang="es-MX" sz="1400" dirty="0" smtClean="0">
                <a:latin typeface="Arial" pitchFamily="34" charset="0"/>
                <a:cs typeface="Arial" pitchFamily="34" charset="0"/>
              </a:rPr>
              <a:t>Y ANALISTA DEL ÁREA:  </a:t>
            </a:r>
            <a:r>
              <a:rPr lang="es-MX" sz="1400" dirty="0" smtClean="0"/>
              <a:t>MAESTRO </a:t>
            </a:r>
            <a:r>
              <a:rPr lang="es-MX" sz="1400" dirty="0"/>
              <a:t>OSCAR RAZIEL CHAGOLLA AGUILAR</a:t>
            </a:r>
            <a:r>
              <a:rPr lang="es-MX" sz="1400" dirty="0" smtClean="0">
                <a:latin typeface="Arial" pitchFamily="34" charset="0"/>
                <a:cs typeface="Arial" pitchFamily="34" charset="0"/>
              </a:rPr>
              <a:t>, Ext. 65085</a:t>
            </a:r>
          </a:p>
        </p:txBody>
      </p:sp>
      <p:sp>
        <p:nvSpPr>
          <p:cNvPr id="17" name="Text Box 4"/>
          <p:cNvSpPr txBox="1">
            <a:spLocks noChangeArrowheads="1"/>
          </p:cNvSpPr>
          <p:nvPr/>
        </p:nvSpPr>
        <p:spPr bwMode="auto">
          <a:xfrm>
            <a:off x="5640874" y="1196752"/>
            <a:ext cx="2891566" cy="1384995"/>
          </a:xfrm>
          <a:prstGeom prst="rect">
            <a:avLst/>
          </a:prstGeom>
          <a:noFill/>
          <a:ln w="9525">
            <a:solidFill>
              <a:schemeClr val="tx2">
                <a:lumMod val="75000"/>
              </a:schemeClr>
            </a:solidFill>
            <a:miter lim="800000"/>
            <a:headEnd/>
            <a:tailEnd/>
          </a:ln>
        </p:spPr>
        <p:txBody>
          <a:bodyPr wrap="square">
            <a:spAutoFit/>
          </a:bodyPr>
          <a:lstStyle>
            <a:lvl1pPr marL="514350" indent="-5143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spcBef>
                <a:spcPct val="50000"/>
              </a:spcBef>
              <a:buClr>
                <a:schemeClr val="hlink"/>
              </a:buClr>
              <a:buSzPct val="125000"/>
            </a:pPr>
            <a:r>
              <a:rPr lang="es-MX" sz="1400" dirty="0" smtClean="0">
                <a:latin typeface="Arial" pitchFamily="34" charset="0"/>
                <a:cs typeface="Arial" pitchFamily="34" charset="0"/>
              </a:rPr>
              <a:t>APOYO A LA DIRECCIÓN: DOCTOR ALBERTO ALVAREZ CASTILLO, Ext. 65077 (</a:t>
            </a:r>
            <a:r>
              <a:rPr lang="es-MX" sz="1400" dirty="0" smtClean="0">
                <a:latin typeface="Arial" pitchFamily="34" charset="0"/>
                <a:cs typeface="Arial" pitchFamily="34" charset="0"/>
                <a:hlinkClick r:id="rId4"/>
              </a:rPr>
              <a:t>nuabli@yahoo.com.mx)</a:t>
            </a:r>
            <a:r>
              <a:rPr lang="es-MX" sz="1400" dirty="0" smtClean="0">
                <a:latin typeface="Arial" pitchFamily="34" charset="0"/>
                <a:cs typeface="Arial" pitchFamily="34" charset="0"/>
              </a:rPr>
              <a:t>)  Y SECRETARIA:  </a:t>
            </a:r>
            <a:r>
              <a:rPr lang="es-MX" sz="1400" dirty="0"/>
              <a:t>ROSA ELVIRA VAZQUEZ CANO</a:t>
            </a:r>
            <a:r>
              <a:rPr lang="es-MX" sz="1400" dirty="0" smtClean="0">
                <a:latin typeface="Arial" pitchFamily="34" charset="0"/>
                <a:cs typeface="Arial" pitchFamily="34" charset="0"/>
              </a:rPr>
              <a:t>, Ext. 65080</a:t>
            </a:r>
          </a:p>
        </p:txBody>
      </p:sp>
      <p:sp>
        <p:nvSpPr>
          <p:cNvPr id="18" name="Text Box 4"/>
          <p:cNvSpPr txBox="1">
            <a:spLocks noChangeArrowheads="1"/>
          </p:cNvSpPr>
          <p:nvPr/>
        </p:nvSpPr>
        <p:spPr bwMode="auto">
          <a:xfrm>
            <a:off x="384290" y="1394192"/>
            <a:ext cx="2891566" cy="738664"/>
          </a:xfrm>
          <a:prstGeom prst="rect">
            <a:avLst/>
          </a:prstGeom>
          <a:noFill/>
          <a:ln w="9525">
            <a:solidFill>
              <a:schemeClr val="tx2">
                <a:lumMod val="75000"/>
              </a:schemeClr>
            </a:solidFill>
            <a:miter lim="800000"/>
            <a:headEnd/>
            <a:tailEnd/>
          </a:ln>
        </p:spPr>
        <p:txBody>
          <a:bodyPr wrap="square">
            <a:spAutoFit/>
          </a:bodyPr>
          <a:lstStyle>
            <a:lvl1pPr marL="514350" indent="-5143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spcBef>
                <a:spcPct val="50000"/>
              </a:spcBef>
              <a:buClr>
                <a:schemeClr val="hlink"/>
              </a:buClr>
              <a:buSzPct val="125000"/>
            </a:pPr>
            <a:r>
              <a:rPr lang="es-MX" sz="1400" b="1" dirty="0" smtClean="0"/>
              <a:t>CONMUTADOR DE LA DGEST: </a:t>
            </a:r>
            <a:r>
              <a:rPr lang="es-MX" sz="1400" b="1" dirty="0"/>
              <a:t>+52(55)3601-1000 y +52(55)3601-8600</a:t>
            </a:r>
            <a:endParaRPr lang="es-MX" sz="1400" dirty="0" smtClean="0">
              <a:latin typeface="Arial" pitchFamily="34" charset="0"/>
              <a:cs typeface="Arial" pitchFamily="34" charset="0"/>
            </a:endParaRPr>
          </a:p>
        </p:txBody>
      </p:sp>
    </p:spTree>
    <p:extLst>
      <p:ext uri="{BB962C8B-B14F-4D97-AF65-F5344CB8AC3E}">
        <p14:creationId xmlns:p14="http://schemas.microsoft.com/office/powerpoint/2010/main" val="40807977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571500" cy="6858000"/>
          </a:xfrm>
          <a:prstGeom prst="rect">
            <a:avLst/>
          </a:prstGeom>
          <a:gradFill>
            <a:gsLst>
              <a:gs pos="0">
                <a:schemeClr val="bg1"/>
              </a:gs>
              <a:gs pos="60000">
                <a:schemeClr val="bg2">
                  <a:shade val="92000"/>
                  <a:satMod val="230000"/>
                </a:schemeClr>
              </a:gs>
              <a:gs pos="100000">
                <a:schemeClr val="bg2">
                  <a:tint val="85000"/>
                  <a:satMod val="400000"/>
                </a:scheme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s-ES" dirty="0">
              <a:latin typeface="Garamond" pitchFamily="18" charset="0"/>
            </a:endParaRPr>
          </a:p>
        </p:txBody>
      </p:sp>
      <p:sp>
        <p:nvSpPr>
          <p:cNvPr id="48131" name="WordArt 13"/>
          <p:cNvSpPr>
            <a:spLocks noChangeArrowheads="1" noChangeShapeType="1" noTextEdit="1"/>
          </p:cNvSpPr>
          <p:nvPr/>
        </p:nvSpPr>
        <p:spPr bwMode="auto">
          <a:xfrm>
            <a:off x="1214438" y="2571750"/>
            <a:ext cx="6675437" cy="1579563"/>
          </a:xfrm>
          <a:prstGeom prst="rect">
            <a:avLst/>
          </a:prstGeom>
        </p:spPr>
        <p:txBody>
          <a:bodyPr wrap="none" fromWordArt="1">
            <a:prstTxWarp prst="textPlain">
              <a:avLst>
                <a:gd name="adj" fmla="val 50000"/>
              </a:avLst>
            </a:prstTxWarp>
          </a:bodyPr>
          <a:lstStyle/>
          <a:p>
            <a:pPr algn="ctr"/>
            <a:r>
              <a:rPr lang="es-MX" sz="3200" kern="10" dirty="0">
                <a:ln w="9525">
                  <a:solidFill>
                    <a:srgbClr val="003366"/>
                  </a:solidFill>
                  <a:round/>
                  <a:headEnd/>
                  <a:tailEnd/>
                </a:ln>
                <a:solidFill>
                  <a:srgbClr val="FFFFFF">
                    <a:alpha val="98822"/>
                  </a:srgbClr>
                </a:solidFill>
                <a:effectLst>
                  <a:outerShdw dist="35921" dir="2700000" algn="ctr" rotWithShape="0">
                    <a:srgbClr val="C0C0C0">
                      <a:alpha val="79999"/>
                    </a:srgbClr>
                  </a:outerShdw>
                </a:effectLst>
                <a:latin typeface="Andy"/>
              </a:rPr>
              <a:t>GRACIAS</a:t>
            </a:r>
          </a:p>
        </p:txBody>
      </p:sp>
      <p:sp>
        <p:nvSpPr>
          <p:cNvPr id="48132" name="5 Marcador de número de diapositiva"/>
          <p:cNvSpPr>
            <a:spLocks noGrp="1"/>
          </p:cNvSpPr>
          <p:nvPr>
            <p:ph type="sldNum" sz="quarter" idx="4294967295"/>
          </p:nvPr>
        </p:nvSpPr>
        <p:spPr bwMode="auto">
          <a:xfrm>
            <a:off x="8610600" y="6416675"/>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118597F6-1781-4A02-957C-47CABF172273}" type="slidenum">
              <a:rPr lang="es-ES">
                <a:solidFill>
                  <a:schemeClr val="tx2"/>
                </a:solidFill>
              </a:rPr>
              <a:pPr fontAlgn="base">
                <a:spcBef>
                  <a:spcPct val="0"/>
                </a:spcBef>
                <a:spcAft>
                  <a:spcPct val="0"/>
                </a:spcAft>
              </a:pPr>
              <a:t>53</a:t>
            </a:fld>
            <a:endParaRPr lang="es-ES">
              <a:solidFill>
                <a:schemeClr val="tx2"/>
              </a:solidFill>
            </a:endParaRPr>
          </a:p>
        </p:txBody>
      </p:sp>
    </p:spTree>
    <p:extLst>
      <p:ext uri="{BB962C8B-B14F-4D97-AF65-F5344CB8AC3E}">
        <p14:creationId xmlns:p14="http://schemas.microsoft.com/office/powerpoint/2010/main" val="379567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p:cTn id="7" dur="500" fill="hold"/>
                                        <p:tgtEl>
                                          <p:spTgt spid="48131"/>
                                        </p:tgtEl>
                                        <p:attrNameLst>
                                          <p:attrName>ppt_w</p:attrName>
                                        </p:attrNameLst>
                                      </p:cBhvr>
                                      <p:tavLst>
                                        <p:tav tm="0">
                                          <p:val>
                                            <p:fltVal val="0"/>
                                          </p:val>
                                        </p:tav>
                                        <p:tav tm="100000">
                                          <p:val>
                                            <p:strVal val="#ppt_w"/>
                                          </p:val>
                                        </p:tav>
                                      </p:tavLst>
                                    </p:anim>
                                    <p:anim calcmode="lin" valueType="num">
                                      <p:cBhvr>
                                        <p:cTn id="8" dur="500" fill="hold"/>
                                        <p:tgtEl>
                                          <p:spTgt spid="48131"/>
                                        </p:tgtEl>
                                        <p:attrNameLst>
                                          <p:attrName>ppt_h</p:attrName>
                                        </p:attrNameLst>
                                      </p:cBhvr>
                                      <p:tavLst>
                                        <p:tav tm="0">
                                          <p:val>
                                            <p:fltVal val="0"/>
                                          </p:val>
                                        </p:tav>
                                        <p:tav tm="100000">
                                          <p:val>
                                            <p:strVal val="#ppt_h"/>
                                          </p:val>
                                        </p:tav>
                                      </p:tavLst>
                                    </p:anim>
                                    <p:animEffect transition="in" filter="fade">
                                      <p:cBhvr>
                                        <p:cTn id="9"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533400" y="2135188"/>
            <a:ext cx="8077200" cy="4494212"/>
          </a:xfrm>
          <a:prstGeom prst="rect">
            <a:avLst/>
          </a:prstGeom>
          <a:noFill/>
          <a:ln w="9525">
            <a:noFill/>
            <a:miter lim="800000"/>
            <a:headEnd/>
            <a:tailEnd/>
          </a:ln>
        </p:spPr>
        <p:txBody>
          <a:bodyPr>
            <a:spAutoFit/>
          </a:bodyPr>
          <a:lstStyle>
            <a:lvl1pPr marL="514350" indent="-5143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buClr>
                <a:schemeClr val="hlink"/>
              </a:buClr>
              <a:buSzPct val="125000"/>
              <a:buFontTx/>
              <a:buAutoNum type="alphaLcParenR"/>
            </a:pPr>
            <a:r>
              <a:rPr lang="es-MX" sz="2600" dirty="0">
                <a:solidFill>
                  <a:srgbClr val="4848DB"/>
                </a:solidFill>
              </a:rPr>
              <a:t>Firmar y notificar los acuerdos de tramite, las resoluciones y acuerdos de las autoridades superiores y aquellas que se emitan con fundamento en las funciones que le correspondan</a:t>
            </a:r>
          </a:p>
          <a:p>
            <a:pPr algn="just">
              <a:spcBef>
                <a:spcPct val="50000"/>
              </a:spcBef>
              <a:buClr>
                <a:schemeClr val="hlink"/>
              </a:buClr>
              <a:buSzPct val="125000"/>
              <a:buFontTx/>
              <a:buAutoNum type="alphaLcParenR"/>
            </a:pPr>
            <a:r>
              <a:rPr lang="es-ES_tradnl" sz="2600" dirty="0">
                <a:solidFill>
                  <a:srgbClr val="4848DB"/>
                </a:solidFill>
              </a:rPr>
              <a:t>Proponer procesos, programas, procedimientos y presupuesto en el ámbito del proceso clave de la dirección del área</a:t>
            </a:r>
          </a:p>
          <a:p>
            <a:pPr algn="just">
              <a:spcBef>
                <a:spcPct val="50000"/>
              </a:spcBef>
              <a:buClr>
                <a:schemeClr val="hlink"/>
              </a:buClr>
              <a:buSzPct val="125000"/>
              <a:buFontTx/>
              <a:buAutoNum type="alphaLcParenR"/>
            </a:pPr>
            <a:r>
              <a:rPr lang="es-ES_tradnl" sz="2600" dirty="0">
                <a:solidFill>
                  <a:srgbClr val="4848DB"/>
                </a:solidFill>
              </a:rPr>
              <a:t>Evaluar el proceso clave de desarrollo profesional en sus etapas, mediante el establecimiento de indicadores que las interrelacionen</a:t>
            </a:r>
          </a:p>
        </p:txBody>
      </p:sp>
      <p:sp>
        <p:nvSpPr>
          <p:cNvPr id="2" name="1 Título"/>
          <p:cNvSpPr>
            <a:spLocks noGrp="1"/>
          </p:cNvSpPr>
          <p:nvPr>
            <p:ph type="title"/>
          </p:nvPr>
        </p:nvSpPr>
        <p:spPr>
          <a:xfrm>
            <a:off x="444544" y="1268760"/>
            <a:ext cx="7943880" cy="1143000"/>
          </a:xfrm>
        </p:spPr>
        <p:txBody>
          <a:bodyPr/>
          <a:lstStyle/>
          <a:p>
            <a:r>
              <a:rPr lang="es-MX" b="1" dirty="0">
                <a:solidFill>
                  <a:srgbClr val="800000"/>
                </a:solidFill>
                <a:latin typeface="Verdana" pitchFamily="34" charset="0"/>
              </a:rPr>
              <a:t>FUNCIONES DEL </a:t>
            </a:r>
            <a:r>
              <a:rPr lang="es-MX" b="1" dirty="0">
                <a:solidFill>
                  <a:srgbClr val="800000"/>
                </a:solidFill>
                <a:latin typeface="Verdana" pitchFamily="34" charset="0"/>
                <a:hlinkClick r:id="rId2" action="ppaction://hlinksldjump"/>
              </a:rPr>
              <a:t>OBJETIVO 1</a:t>
            </a:r>
            <a:endParaRPr lang="es-MX" dirty="0"/>
          </a:p>
        </p:txBody>
      </p:sp>
    </p:spTree>
    <p:extLst>
      <p:ext uri="{BB962C8B-B14F-4D97-AF65-F5344CB8AC3E}">
        <p14:creationId xmlns:p14="http://schemas.microsoft.com/office/powerpoint/2010/main" val="3450214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4"/>
          <p:cNvSpPr txBox="1">
            <a:spLocks noChangeArrowheads="1"/>
          </p:cNvSpPr>
          <p:nvPr/>
        </p:nvSpPr>
        <p:spPr bwMode="auto">
          <a:xfrm>
            <a:off x="533400" y="2135188"/>
            <a:ext cx="8077200" cy="4618037"/>
          </a:xfrm>
          <a:prstGeom prst="rect">
            <a:avLst/>
          </a:prstGeom>
          <a:noFill/>
          <a:ln w="9525">
            <a:noFill/>
            <a:miter lim="800000"/>
            <a:headEnd/>
            <a:tailEnd/>
          </a:ln>
        </p:spPr>
        <p:txBody>
          <a:bodyPr>
            <a:spAutoFit/>
          </a:bodyPr>
          <a:lstStyle>
            <a:lvl1pPr marL="514350" indent="-5143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buClr>
                <a:schemeClr val="hlink"/>
              </a:buClr>
              <a:buSzPct val="125000"/>
              <a:buFontTx/>
              <a:buAutoNum type="alphaLcParenR"/>
            </a:pPr>
            <a:r>
              <a:rPr lang="es-MX" sz="2800" dirty="0">
                <a:solidFill>
                  <a:srgbClr val="4848DB"/>
                </a:solidFill>
              </a:rPr>
              <a:t>Coordinar las acciones orientadas a la coordinación y fortalecimiento de la actualización,  formación y superación del personal académico, </a:t>
            </a:r>
            <a:r>
              <a:rPr lang="es-ES" sz="2800" dirty="0">
                <a:solidFill>
                  <a:srgbClr val="4848DB"/>
                </a:solidFill>
                <a:latin typeface="Verdana" pitchFamily="34" charset="0"/>
                <a:cs typeface="Arial" charset="0"/>
              </a:rPr>
              <a:t>acorde a los planes y programas de estudio de los institutos tecnológicos</a:t>
            </a:r>
          </a:p>
          <a:p>
            <a:pPr algn="just">
              <a:spcBef>
                <a:spcPct val="50000"/>
              </a:spcBef>
              <a:buClr>
                <a:schemeClr val="hlink"/>
              </a:buClr>
              <a:buSzPct val="125000"/>
              <a:buFontTx/>
              <a:buAutoNum type="alphaLcParenR"/>
            </a:pPr>
            <a:r>
              <a:rPr lang="es-ES_tradnl" sz="2800" dirty="0">
                <a:solidFill>
                  <a:srgbClr val="4848DB"/>
                </a:solidFill>
              </a:rPr>
              <a:t>Dirigir la elaboración e implementación de normas, lineamientos y procedimientos para regular la actualización  y desarrollo </a:t>
            </a:r>
            <a:r>
              <a:rPr lang="es-MX" sz="2800" dirty="0">
                <a:solidFill>
                  <a:srgbClr val="4848DB"/>
                </a:solidFill>
              </a:rPr>
              <a:t>del personal académico del SNEST</a:t>
            </a:r>
            <a:endParaRPr lang="es-ES_tradnl" sz="2800" dirty="0">
              <a:solidFill>
                <a:srgbClr val="4848DB"/>
              </a:solidFill>
            </a:endParaRPr>
          </a:p>
        </p:txBody>
      </p:sp>
      <p:sp>
        <p:nvSpPr>
          <p:cNvPr id="2" name="1 Título"/>
          <p:cNvSpPr>
            <a:spLocks noGrp="1"/>
          </p:cNvSpPr>
          <p:nvPr>
            <p:ph type="title"/>
          </p:nvPr>
        </p:nvSpPr>
        <p:spPr>
          <a:xfrm>
            <a:off x="516552" y="1340768"/>
            <a:ext cx="7943880" cy="1143000"/>
          </a:xfrm>
        </p:spPr>
        <p:txBody>
          <a:bodyPr/>
          <a:lstStyle/>
          <a:p>
            <a:r>
              <a:rPr lang="es-MX" b="1" dirty="0">
                <a:solidFill>
                  <a:srgbClr val="800000"/>
                </a:solidFill>
                <a:latin typeface="Verdana" pitchFamily="34" charset="0"/>
              </a:rPr>
              <a:t>FUNCIONES DEL </a:t>
            </a:r>
            <a:r>
              <a:rPr lang="es-MX" b="1" dirty="0">
                <a:solidFill>
                  <a:srgbClr val="800000"/>
                </a:solidFill>
                <a:latin typeface="Verdana" pitchFamily="34" charset="0"/>
                <a:hlinkClick r:id="rId2" action="ppaction://hlinksldjump"/>
              </a:rPr>
              <a:t>OBJETIVO 2</a:t>
            </a:r>
            <a:endParaRPr lang="es-MX" dirty="0"/>
          </a:p>
        </p:txBody>
      </p:sp>
    </p:spTree>
    <p:extLst>
      <p:ext uri="{BB962C8B-B14F-4D97-AF65-F5344CB8AC3E}">
        <p14:creationId xmlns:p14="http://schemas.microsoft.com/office/powerpoint/2010/main" val="3521175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4"/>
          <p:cNvSpPr txBox="1">
            <a:spLocks noChangeArrowheads="1"/>
          </p:cNvSpPr>
          <p:nvPr/>
        </p:nvSpPr>
        <p:spPr bwMode="auto">
          <a:xfrm>
            <a:off x="533400" y="2124720"/>
            <a:ext cx="8077200" cy="4616648"/>
          </a:xfrm>
          <a:prstGeom prst="rect">
            <a:avLst/>
          </a:prstGeom>
          <a:no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514350" indent="-514350" algn="just">
              <a:spcBef>
                <a:spcPct val="50000"/>
              </a:spcBef>
              <a:buClr>
                <a:schemeClr val="hlink"/>
              </a:buClr>
              <a:buSzPct val="125000"/>
              <a:buFontTx/>
              <a:buAutoNum type="alphaLcParenR"/>
              <a:defRPr/>
            </a:pPr>
            <a:r>
              <a:rPr lang="es-MX" sz="2800" dirty="0" smtClean="0">
                <a:solidFill>
                  <a:srgbClr val="4848DB"/>
                </a:solidFill>
              </a:rPr>
              <a:t>Coordinar las etapas local y regional de los eventos nacionales</a:t>
            </a:r>
          </a:p>
          <a:p>
            <a:pPr marL="514350" indent="-514350" algn="just">
              <a:spcBef>
                <a:spcPct val="50000"/>
              </a:spcBef>
              <a:buClr>
                <a:schemeClr val="hlink"/>
              </a:buClr>
              <a:buSzPct val="125000"/>
              <a:buFontTx/>
              <a:buAutoNum type="alphaLcParenR"/>
              <a:defRPr/>
            </a:pPr>
            <a:endParaRPr lang="es-MX" sz="2800" dirty="0" smtClean="0">
              <a:solidFill>
                <a:srgbClr val="4848DB"/>
              </a:solidFill>
            </a:endParaRPr>
          </a:p>
          <a:p>
            <a:pPr marL="514350" indent="-514350" algn="just">
              <a:spcBef>
                <a:spcPct val="50000"/>
              </a:spcBef>
              <a:buClr>
                <a:schemeClr val="hlink"/>
              </a:buClr>
              <a:buSzPct val="125000"/>
              <a:buFontTx/>
              <a:buAutoNum type="alphaLcParenR"/>
              <a:defRPr/>
            </a:pPr>
            <a:endParaRPr lang="es-MX" sz="2800" dirty="0" smtClean="0">
              <a:solidFill>
                <a:srgbClr val="4848DB"/>
              </a:solidFill>
            </a:endParaRPr>
          </a:p>
          <a:p>
            <a:pPr marL="514350" indent="-514350" algn="just">
              <a:spcBef>
                <a:spcPct val="50000"/>
              </a:spcBef>
              <a:buClr>
                <a:schemeClr val="hlink"/>
              </a:buClr>
              <a:buSzPct val="125000"/>
              <a:buFontTx/>
              <a:buAutoNum type="alphaLcParenR"/>
              <a:defRPr/>
            </a:pPr>
            <a:r>
              <a:rPr lang="es-MX" sz="2800" dirty="0" smtClean="0">
                <a:solidFill>
                  <a:srgbClr val="4848DB"/>
                </a:solidFill>
              </a:rPr>
              <a:t>Coordinar la realización de los eventos nacionales</a:t>
            </a:r>
          </a:p>
          <a:p>
            <a:pPr algn="just">
              <a:spcBef>
                <a:spcPct val="50000"/>
              </a:spcBef>
              <a:buClr>
                <a:schemeClr val="hlink"/>
              </a:buClr>
              <a:buSzPct val="125000"/>
              <a:defRPr/>
            </a:pPr>
            <a:endParaRPr lang="es-MX" sz="2800" dirty="0" smtClean="0">
              <a:solidFill>
                <a:srgbClr val="4848DB"/>
              </a:solidFill>
            </a:endParaRPr>
          </a:p>
          <a:p>
            <a:pPr algn="just">
              <a:spcBef>
                <a:spcPct val="50000"/>
              </a:spcBef>
              <a:buClr>
                <a:schemeClr val="hlink"/>
              </a:buClr>
              <a:buSzPct val="125000"/>
              <a:defRPr/>
            </a:pPr>
            <a:endParaRPr lang="es-MX" sz="2800" dirty="0" smtClean="0">
              <a:solidFill>
                <a:srgbClr val="4848DB"/>
              </a:solidFill>
            </a:endParaRPr>
          </a:p>
        </p:txBody>
      </p:sp>
      <p:sp>
        <p:nvSpPr>
          <p:cNvPr id="2" name="1 Título"/>
          <p:cNvSpPr>
            <a:spLocks noGrp="1"/>
          </p:cNvSpPr>
          <p:nvPr>
            <p:ph type="title"/>
          </p:nvPr>
        </p:nvSpPr>
        <p:spPr>
          <a:xfrm>
            <a:off x="588560" y="1196752"/>
            <a:ext cx="7943880" cy="1143000"/>
          </a:xfrm>
        </p:spPr>
        <p:txBody>
          <a:bodyPr/>
          <a:lstStyle/>
          <a:p>
            <a:r>
              <a:rPr lang="es-MX" sz="3600" b="1" dirty="0">
                <a:solidFill>
                  <a:srgbClr val="800000"/>
                </a:solidFill>
                <a:latin typeface="Verdana" pitchFamily="34" charset="0"/>
              </a:rPr>
              <a:t>FUNCIONES DEL </a:t>
            </a:r>
            <a:r>
              <a:rPr lang="es-MX" sz="3600" b="1" dirty="0">
                <a:solidFill>
                  <a:srgbClr val="800000"/>
                </a:solidFill>
                <a:latin typeface="Verdana" pitchFamily="34" charset="0"/>
                <a:hlinkClick r:id="rId2" action="ppaction://hlinksldjump"/>
              </a:rPr>
              <a:t>OBJETIVO 3</a:t>
            </a:r>
            <a:endParaRPr lang="es-MX" sz="3600" dirty="0"/>
          </a:p>
        </p:txBody>
      </p:sp>
      <p:pic>
        <p:nvPicPr>
          <p:cNvPr id="1026" name="Picture 2" descr="http://www.itapizaco.edu.mx/%7Ecbasicas/evento/XXENCB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5445224"/>
            <a:ext cx="632518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0248" y="2714701"/>
            <a:ext cx="2774080" cy="1794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4248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1093366"/>
            <a:ext cx="8686800" cy="679450"/>
          </a:xfrm>
          <a:noFill/>
          <a:ln>
            <a:noFill/>
            <a:miter lim="800000"/>
            <a:headEnd/>
            <a:tailEnd/>
          </a:ln>
        </p:spPr>
        <p:txBody>
          <a:bodyPr/>
          <a:lstStyle/>
          <a:p>
            <a:pPr eaLnBrk="1" hangingPunct="1"/>
            <a:r>
              <a:rPr lang="es-MX" sz="4000" b="1" dirty="0" smtClean="0">
                <a:solidFill>
                  <a:srgbClr val="800000"/>
                </a:solidFill>
                <a:latin typeface="Verdana" pitchFamily="34" charset="0"/>
              </a:rPr>
              <a:t>FUNCIONES DEL </a:t>
            </a:r>
            <a:r>
              <a:rPr lang="es-MX" sz="4000" b="1" dirty="0" smtClean="0">
                <a:solidFill>
                  <a:srgbClr val="800000"/>
                </a:solidFill>
                <a:latin typeface="Verdana" pitchFamily="34" charset="0"/>
                <a:hlinkClick r:id="rId3" action="ppaction://hlinksldjump"/>
              </a:rPr>
              <a:t>OBJETIVO 4</a:t>
            </a:r>
            <a:endParaRPr lang="es-ES" sz="4000" b="1" dirty="0" smtClean="0">
              <a:solidFill>
                <a:srgbClr val="800000"/>
              </a:solidFill>
              <a:latin typeface="Verdana" pitchFamily="34" charset="0"/>
            </a:endParaRPr>
          </a:p>
        </p:txBody>
      </p:sp>
      <p:sp>
        <p:nvSpPr>
          <p:cNvPr id="9219" name="Text Box 4"/>
          <p:cNvSpPr txBox="1">
            <a:spLocks noChangeArrowheads="1"/>
          </p:cNvSpPr>
          <p:nvPr/>
        </p:nvSpPr>
        <p:spPr bwMode="auto">
          <a:xfrm>
            <a:off x="533400" y="1910729"/>
            <a:ext cx="8077200" cy="5046663"/>
          </a:xfrm>
          <a:prstGeom prst="rect">
            <a:avLst/>
          </a:prstGeom>
          <a:noFill/>
          <a:ln w="9525">
            <a:noFill/>
            <a:miter lim="800000"/>
            <a:headEnd/>
            <a:tailEnd/>
          </a:ln>
        </p:spPr>
        <p:txBody>
          <a:bodyPr>
            <a:spAutoFit/>
          </a:bodyPr>
          <a:lstStyle>
            <a:lvl1pPr marL="514350" indent="-5143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buClr>
                <a:schemeClr val="hlink"/>
              </a:buClr>
              <a:buSzPct val="125000"/>
              <a:buFontTx/>
              <a:buAutoNum type="alphaLcParenR"/>
            </a:pPr>
            <a:r>
              <a:rPr lang="es-MX" sz="2800" dirty="0">
                <a:solidFill>
                  <a:srgbClr val="4848DB"/>
                </a:solidFill>
              </a:rPr>
              <a:t>Coordinar los programas del EDD y año sabático</a:t>
            </a:r>
          </a:p>
          <a:p>
            <a:pPr algn="just">
              <a:spcBef>
                <a:spcPct val="50000"/>
              </a:spcBef>
              <a:buClr>
                <a:schemeClr val="hlink"/>
              </a:buClr>
              <a:buSzPct val="125000"/>
              <a:buFontTx/>
              <a:buAutoNum type="alphaLcParenR"/>
            </a:pPr>
            <a:endParaRPr lang="es-MX" sz="2800" dirty="0">
              <a:solidFill>
                <a:srgbClr val="4848DB"/>
              </a:solidFill>
              <a:latin typeface="Verdana" pitchFamily="34" charset="0"/>
              <a:cs typeface="Arial" charset="0"/>
            </a:endParaRPr>
          </a:p>
          <a:p>
            <a:pPr algn="just">
              <a:spcBef>
                <a:spcPct val="50000"/>
              </a:spcBef>
              <a:buClr>
                <a:schemeClr val="hlink"/>
              </a:buClr>
              <a:buSzPct val="125000"/>
              <a:buFontTx/>
              <a:buAutoNum type="alphaLcParenR"/>
            </a:pPr>
            <a:endParaRPr lang="es-ES" sz="2800" dirty="0">
              <a:solidFill>
                <a:srgbClr val="4848DB"/>
              </a:solidFill>
              <a:latin typeface="Verdana" pitchFamily="34" charset="0"/>
              <a:cs typeface="Arial" charset="0"/>
            </a:endParaRPr>
          </a:p>
          <a:p>
            <a:pPr algn="just">
              <a:spcBef>
                <a:spcPct val="50000"/>
              </a:spcBef>
              <a:buClr>
                <a:schemeClr val="hlink"/>
              </a:buClr>
              <a:buSzPct val="125000"/>
              <a:buFontTx/>
              <a:buAutoNum type="alphaLcParenR"/>
            </a:pPr>
            <a:r>
              <a:rPr lang="es-MX" sz="2800" dirty="0">
                <a:solidFill>
                  <a:srgbClr val="4848DB"/>
                </a:solidFill>
              </a:rPr>
              <a:t>Integrar los resultados de los programas del EDD y año sabático</a:t>
            </a:r>
            <a:r>
              <a:rPr lang="es-ES_tradnl" sz="2800" dirty="0">
                <a:solidFill>
                  <a:srgbClr val="4848DB"/>
                </a:solidFill>
              </a:rPr>
              <a:t> y presentar los informes correspondientes</a:t>
            </a:r>
          </a:p>
          <a:p>
            <a:pPr algn="just">
              <a:spcBef>
                <a:spcPct val="50000"/>
              </a:spcBef>
              <a:buClr>
                <a:schemeClr val="hlink"/>
              </a:buClr>
              <a:buSzPct val="125000"/>
              <a:buFontTx/>
              <a:buAutoNum type="alphaLcParenR"/>
            </a:pPr>
            <a:endParaRPr lang="es-ES_tradnl" sz="2800" dirty="0">
              <a:solidFill>
                <a:srgbClr val="4848DB"/>
              </a:solidFill>
              <a:latin typeface="Verdana" pitchFamily="34" charset="0"/>
              <a:cs typeface="Arial" charset="0"/>
            </a:endParaRPr>
          </a:p>
          <a:p>
            <a:pPr algn="just">
              <a:spcBef>
                <a:spcPct val="50000"/>
              </a:spcBef>
              <a:buClr>
                <a:schemeClr val="hlink"/>
              </a:buClr>
              <a:buSzPct val="125000"/>
              <a:buFontTx/>
              <a:buAutoNum type="alphaLcParenR"/>
            </a:pPr>
            <a:endParaRPr lang="es-ES_tradnl" sz="2800" dirty="0">
              <a:solidFill>
                <a:srgbClr val="4848DB"/>
              </a:solidFill>
              <a:latin typeface="Verdana" pitchFamily="34" charset="0"/>
              <a:cs typeface="Arial" charset="0"/>
            </a:endParaRPr>
          </a:p>
        </p:txBody>
      </p:sp>
      <p:pic>
        <p:nvPicPr>
          <p:cNvPr id="9221" name="Picture 4" descr="http://www.depelotis.es/wp-content/uploads/2012/01/a%C3%B1osabatic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420888"/>
            <a:ext cx="31242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http://4.bp.blogspot.com/_jCvpiazgYLA/TT43UYIlFNI/AAAAAAAAFd8/mvLnGgxUbaA/s1600/crecimiento_economico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475979"/>
            <a:ext cx="23622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3415" y="5109542"/>
            <a:ext cx="1792987" cy="1559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3052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1886</Words>
  <Application>Microsoft Office PowerPoint</Application>
  <PresentationFormat>Presentación en pantalla (4:3)</PresentationFormat>
  <Paragraphs>148</Paragraphs>
  <Slides>53</Slides>
  <Notes>1</Notes>
  <HiddenSlides>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Tema de Office</vt:lpstr>
      <vt:lpstr>Presentación de PowerPoint</vt:lpstr>
      <vt:lpstr>Presentación de PowerPoint</vt:lpstr>
      <vt:lpstr>MISIÓN DE LA DDP DE LA DGEST </vt:lpstr>
      <vt:lpstr>OBJETIVOS</vt:lpstr>
      <vt:lpstr>OBJETIVOS</vt:lpstr>
      <vt:lpstr>FUNCIONES DEL OBJETIVO 1</vt:lpstr>
      <vt:lpstr>FUNCIONES DEL OBJETIVO 2</vt:lpstr>
      <vt:lpstr>FUNCIONES DEL OBJETIVO 3</vt:lpstr>
      <vt:lpstr>FUNCIONES DEL OBJETIVO 4</vt:lpstr>
      <vt:lpstr>Presentación de PowerPoint</vt:lpstr>
      <vt:lpstr>Presentación de PowerPoint</vt:lpstr>
      <vt:lpstr>Presentación de PowerPoint</vt:lpstr>
      <vt:lpstr>IMPACTO INTERNACIONAL DE LOS PROYECTOS DEL EVENTO NACIONAL DE  INNOVACIÓN TECNOLÓGICA (ENIT)</vt:lpstr>
      <vt:lpstr>CONTENIDO</vt:lpstr>
      <vt:lpstr>1. INTRODUCCIÓN </vt:lpstr>
      <vt:lpstr>2. Participación del SNIT en la ExpoCiencias Nacional, 2012, Puebla,  Puebla</vt:lpstr>
      <vt:lpstr>Presentación de PowerPoint</vt:lpstr>
      <vt:lpstr>Presentación de PowerPoint</vt:lpstr>
      <vt:lpstr>Presentación de PowerPoint</vt:lpstr>
      <vt:lpstr>3. Participación del SNIT en la VI EXPOCIENCIAS LATINOAMERICANA (ESI AMLAT 2012) en Asunción, Paraguay</vt:lpstr>
      <vt:lpstr>Presentación de PowerPoint</vt:lpstr>
      <vt:lpstr>4. Acreditaciones para el SNIT Totales: Eventos anteriores más las acreditaciones por la colaboración con Expociencias</vt:lpstr>
      <vt:lpstr>Presentación de PowerPoint</vt:lpstr>
      <vt:lpstr>5. Conclusiones</vt:lpstr>
      <vt:lpstr>Presentación de PowerPoint</vt:lpstr>
      <vt:lpstr>IMPACTO DEL ÁREA DE PERIODO SABÁTICO</vt:lpstr>
      <vt:lpstr>CONTENIDO</vt:lpstr>
      <vt:lpstr>1. INTRODUCCIÓN </vt:lpstr>
      <vt:lpstr>Presentación de PowerPoint</vt:lpstr>
      <vt:lpstr>Presentación de PowerPoint</vt:lpstr>
      <vt:lpstr>Presentación de PowerPoint</vt:lpstr>
      <vt:lpstr>2. RESULTADOS DE LOS PROGRAMAS, 2006-2011  Programa 1: Investigación y Desarrollo Tecnológico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5. Conclusiones y Observaciones</vt:lpstr>
      <vt:lpstr>5. Conclusiones y Observaciones</vt:lpstr>
      <vt:lpstr>5. Conclusiones y Observaciones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Carlos García Franchini</dc:creator>
  <cp:lastModifiedBy>Eventos2</cp:lastModifiedBy>
  <cp:revision>58</cp:revision>
  <dcterms:created xsi:type="dcterms:W3CDTF">2009-09-09T21:24:42Z</dcterms:created>
  <dcterms:modified xsi:type="dcterms:W3CDTF">2013-05-29T16:12:43Z</dcterms:modified>
</cp:coreProperties>
</file>